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28371800" cy="39281100"/>
  <p:notesSz cx="7099300" cy="10234613"/>
  <p:defaultTextStyle>
    <a:defPPr>
      <a:defRPr lang="ko-KR"/>
    </a:defPPr>
    <a:lvl1pPr algn="l" defTabSz="3865563" rtl="0" eaLnBrk="0" fontAlgn="base" hangingPunct="0">
      <a:spcBef>
        <a:spcPct val="0"/>
      </a:spcBef>
      <a:spcAft>
        <a:spcPct val="0"/>
      </a:spcAft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1931988" indent="-1474788" algn="l" defTabSz="3865563" rtl="0" eaLnBrk="0" fontAlgn="base" hangingPunct="0">
      <a:spcBef>
        <a:spcPct val="0"/>
      </a:spcBef>
      <a:spcAft>
        <a:spcPct val="0"/>
      </a:spcAft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3865563" indent="-2951163" algn="l" defTabSz="3865563" rtl="0" eaLnBrk="0" fontAlgn="base" hangingPunct="0">
      <a:spcBef>
        <a:spcPct val="0"/>
      </a:spcBef>
      <a:spcAft>
        <a:spcPct val="0"/>
      </a:spcAft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5797550" indent="-4425950" algn="l" defTabSz="3865563" rtl="0" eaLnBrk="0" fontAlgn="base" hangingPunct="0">
      <a:spcBef>
        <a:spcPct val="0"/>
      </a:spcBef>
      <a:spcAft>
        <a:spcPct val="0"/>
      </a:spcAft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7731125" indent="-5902325" algn="l" defTabSz="3865563" rtl="0" eaLnBrk="0" fontAlgn="base" hangingPunct="0">
      <a:spcBef>
        <a:spcPct val="0"/>
      </a:spcBef>
      <a:spcAft>
        <a:spcPct val="0"/>
      </a:spcAft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7600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72">
          <p15:clr>
            <a:srgbClr val="A4A3A4"/>
          </p15:clr>
        </p15:guide>
        <p15:guide id="2" pos="89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8585"/>
    <a:srgbClr val="898989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8795" autoAdjust="0"/>
    <p:restoredTop sz="94662" autoAdjust="0"/>
  </p:normalViewPr>
  <p:slideViewPr>
    <p:cSldViewPr>
      <p:cViewPr>
        <p:scale>
          <a:sx n="33" d="100"/>
          <a:sy n="33" d="100"/>
        </p:scale>
        <p:origin x="4446" y="-558"/>
      </p:cViewPr>
      <p:guideLst>
        <p:guide orient="horz" pos="12372"/>
        <p:guide pos="8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B309ED6-9187-40A8-BF48-BD3C788038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53904" tIns="26952" rIns="53904" bIns="26952" rtlCol="0"/>
          <a:lstStyle>
            <a:lvl1pPr algn="l" eaLnBrk="1" latinLnBrk="1" hangingPunct="1">
              <a:defRPr sz="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ACF282-9CBF-418E-92F3-8981107950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53904" tIns="26952" rIns="53904" bIns="26952" rtlCol="0"/>
          <a:lstStyle>
            <a:lvl1pPr algn="r" eaLnBrk="1" latinLnBrk="1" hangingPunct="1">
              <a:defRPr sz="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69E01DF-85D0-4BEE-8F0E-A5709C54EAEA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98EB203-4321-44E4-9046-5DB361239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5350" y="768350"/>
            <a:ext cx="27686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53904" tIns="26952" rIns="53904" bIns="2695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132B5136-80C4-43F9-A2A9-1B0671925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6925"/>
          </a:xfrm>
          <a:prstGeom prst="rect">
            <a:avLst/>
          </a:prstGeom>
        </p:spPr>
        <p:txBody>
          <a:bodyPr vert="horz" lIns="53904" tIns="26952" rIns="53904" bIns="2695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C9874-831D-4AF2-93D8-507DAB0F34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53904" tIns="26952" rIns="53904" bIns="26952" rtlCol="0" anchor="b"/>
          <a:lstStyle>
            <a:lvl1pPr algn="l" eaLnBrk="1" latinLnBrk="1" hangingPunct="1">
              <a:defRPr sz="7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879DE0-A73B-48E4-B6B9-88E1AB0AF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53904" tIns="26952" rIns="53904" bIns="2695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700"/>
            </a:lvl1pPr>
          </a:lstStyle>
          <a:p>
            <a:pPr>
              <a:defRPr/>
            </a:pPr>
            <a:fld id="{3977B611-357C-432A-8FF9-5994610FCEA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>
            <a:extLst>
              <a:ext uri="{FF2B5EF4-FFF2-40B4-BE49-F238E27FC236}">
                <a16:creationId xmlns:a16="http://schemas.microsoft.com/office/drawing/2014/main" id="{9CE509BA-2010-470B-89DA-9C1D38F1B90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>
            <a:extLst>
              <a:ext uri="{FF2B5EF4-FFF2-40B4-BE49-F238E27FC236}">
                <a16:creationId xmlns:a16="http://schemas.microsoft.com/office/drawing/2014/main" id="{008C6DAD-7640-4961-8ED2-D2D2A774624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4100" name="슬라이드 번호 개체 틀 3">
            <a:extLst>
              <a:ext uri="{FF2B5EF4-FFF2-40B4-BE49-F238E27FC236}">
                <a16:creationId xmlns:a16="http://schemas.microsoft.com/office/drawing/2014/main" id="{8F47A858-76F3-402C-8B74-BE0E340B3A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3865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3865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3865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38655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0D1FACB2-553A-4A48-AB3C-12247B5FF900}" type="slidenum">
              <a:rPr lang="ko-KR" altLang="en-US" sz="700" smtClean="0">
                <a:latin typeface="굴림" panose="020B0600000101010101" pitchFamily="50" charset="-127"/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1</a:t>
            </a:fld>
            <a:endParaRPr lang="en-US" altLang="ko-KR" sz="7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27885" y="12202604"/>
            <a:ext cx="24116030" cy="841997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255770" y="22259290"/>
            <a:ext cx="19860260" cy="100385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32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65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98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731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6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97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530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463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2031D6-6180-420D-803E-0270D577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D58B6-8D17-47A2-9145-DFFE6B9C6B1B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2739B1-6203-496A-B727-2400CCF61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7263B9-FF0B-41F7-B038-AF258792B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EEB88B-F24D-4977-B2B1-7EC93E3AE38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41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F2662B-141E-4F12-8E37-8B7A90B9C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C98E8B-A517-4BFD-A961-7854E079EE4F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0C0066-D42E-4E6B-8436-99ACEDC4F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42C58C-28CB-42AB-B5D3-7813A37B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C082A-03F1-498C-AC01-2A392C4EBB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863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0569555" y="1573068"/>
            <a:ext cx="6383655" cy="335162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418590" y="1573068"/>
            <a:ext cx="18678102" cy="3351623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229F7-903A-4B08-842D-29F24CEB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73F60-6AD2-4DD5-9A29-9522B37EDE4B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B7A9F-2310-40CA-BD88-80844B28F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1B430-8726-480D-9169-ECB54EECF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F894BA-A8AE-4CA6-8B0A-0034B7B9420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47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2D9BD-7381-4EAA-A273-1D68F947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E7788-0A16-474C-B96F-D563518194C4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7E9034-5C0F-440B-9A32-575233C8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207DB-7E8E-4BDD-AC07-D9DE03AAB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4D1CE-40E3-46BB-90BF-925D1F4C23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41177" y="25241747"/>
            <a:ext cx="24116030" cy="7801663"/>
          </a:xfrm>
        </p:spPr>
        <p:txBody>
          <a:bodyPr anchor="t"/>
          <a:lstStyle>
            <a:lvl1pPr algn="l">
              <a:defRPr sz="169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41177" y="16649009"/>
            <a:ext cx="24116030" cy="8592738"/>
          </a:xfrm>
        </p:spPr>
        <p:txBody>
          <a:bodyPr anchor="b"/>
          <a:lstStyle>
            <a:lvl1pPr marL="0" indent="0">
              <a:buNone/>
              <a:defRPr sz="8500">
                <a:solidFill>
                  <a:schemeClr val="tx1">
                    <a:tint val="75000"/>
                  </a:schemeClr>
                </a:solidFill>
              </a:defRPr>
            </a:lvl1pPr>
            <a:lvl2pPr marL="1932904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865809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3pPr>
            <a:lvl4pPr marL="5798713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4pPr>
            <a:lvl5pPr marL="7731618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5pPr>
            <a:lvl6pPr marL="9664522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6pPr>
            <a:lvl7pPr marL="11597427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7pPr>
            <a:lvl8pPr marL="13530331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8pPr>
            <a:lvl9pPr marL="15463236" indent="0">
              <a:buNone/>
              <a:defRPr sz="5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6C83A5-029F-4AEA-BB9B-50682AA11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E60BC-8DFD-41A5-AD5F-7DF1BCD596BB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CA753B-E650-4BFA-9809-2DA7F1147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F9241-BE65-49D0-880F-1A11719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2D190-8AE0-407A-93C4-6C1AC946324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97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418590" y="9165593"/>
            <a:ext cx="12530878" cy="25923710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4422332" y="9165593"/>
            <a:ext cx="12530878" cy="25923710"/>
          </a:xfrm>
        </p:spPr>
        <p:txBody>
          <a:bodyPr/>
          <a:lstStyle>
            <a:lvl1pPr>
              <a:defRPr sz="11800"/>
            </a:lvl1pPr>
            <a:lvl2pPr>
              <a:defRPr sz="10100"/>
            </a:lvl2pPr>
            <a:lvl3pPr>
              <a:defRPr sz="850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6914B161-EC0E-4D06-AFBC-80169969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146CF-7495-4FBF-B1E1-CE0CE7D96B3E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DE616E5E-F275-487C-834B-14EAC0FFC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7A811972-4CE8-468A-846D-34A4765D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F427F-3D61-4D76-83DB-9A20936B7F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18590" y="8792786"/>
            <a:ext cx="12535806" cy="3664415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2904" indent="0">
              <a:buNone/>
              <a:defRPr sz="8500" b="1"/>
            </a:lvl2pPr>
            <a:lvl3pPr marL="3865809" indent="0">
              <a:buNone/>
              <a:defRPr sz="7600" b="1"/>
            </a:lvl3pPr>
            <a:lvl4pPr marL="5798713" indent="0">
              <a:buNone/>
              <a:defRPr sz="6800" b="1"/>
            </a:lvl4pPr>
            <a:lvl5pPr marL="7731618" indent="0">
              <a:buNone/>
              <a:defRPr sz="6800" b="1"/>
            </a:lvl5pPr>
            <a:lvl6pPr marL="9664522" indent="0">
              <a:buNone/>
              <a:defRPr sz="6800" b="1"/>
            </a:lvl6pPr>
            <a:lvl7pPr marL="11597427" indent="0">
              <a:buNone/>
              <a:defRPr sz="6800" b="1"/>
            </a:lvl7pPr>
            <a:lvl8pPr marL="13530331" indent="0">
              <a:buNone/>
              <a:defRPr sz="6800" b="1"/>
            </a:lvl8pPr>
            <a:lvl9pPr marL="15463236" indent="0">
              <a:buNone/>
              <a:defRPr sz="6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418590" y="12457200"/>
            <a:ext cx="12535806" cy="22632100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4412482" y="8792786"/>
            <a:ext cx="12540730" cy="3664415"/>
          </a:xfrm>
        </p:spPr>
        <p:txBody>
          <a:bodyPr anchor="b"/>
          <a:lstStyle>
            <a:lvl1pPr marL="0" indent="0">
              <a:buNone/>
              <a:defRPr sz="10100" b="1"/>
            </a:lvl1pPr>
            <a:lvl2pPr marL="1932904" indent="0">
              <a:buNone/>
              <a:defRPr sz="8500" b="1"/>
            </a:lvl2pPr>
            <a:lvl3pPr marL="3865809" indent="0">
              <a:buNone/>
              <a:defRPr sz="7600" b="1"/>
            </a:lvl3pPr>
            <a:lvl4pPr marL="5798713" indent="0">
              <a:buNone/>
              <a:defRPr sz="6800" b="1"/>
            </a:lvl4pPr>
            <a:lvl5pPr marL="7731618" indent="0">
              <a:buNone/>
              <a:defRPr sz="6800" b="1"/>
            </a:lvl5pPr>
            <a:lvl6pPr marL="9664522" indent="0">
              <a:buNone/>
              <a:defRPr sz="6800" b="1"/>
            </a:lvl6pPr>
            <a:lvl7pPr marL="11597427" indent="0">
              <a:buNone/>
              <a:defRPr sz="6800" b="1"/>
            </a:lvl7pPr>
            <a:lvl8pPr marL="13530331" indent="0">
              <a:buNone/>
              <a:defRPr sz="6800" b="1"/>
            </a:lvl8pPr>
            <a:lvl9pPr marL="15463236" indent="0">
              <a:buNone/>
              <a:defRPr sz="6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4412482" y="12457200"/>
            <a:ext cx="12540730" cy="22632100"/>
          </a:xfrm>
        </p:spPr>
        <p:txBody>
          <a:bodyPr/>
          <a:lstStyle>
            <a:lvl1pPr>
              <a:defRPr sz="10100"/>
            </a:lvl1pPr>
            <a:lvl2pPr>
              <a:defRPr sz="8500"/>
            </a:lvl2pPr>
            <a:lvl3pPr>
              <a:defRPr sz="760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DE347072-E049-4B45-A973-13986804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D2FBF-B659-4C5D-A5F6-7F3447F62DC8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10FCA006-739F-48E8-B726-ADC8F4943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069A3967-ABA4-4997-88AD-D85389BC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491BC8-9ED3-46A6-B961-B1E4D86548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14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A9672DF6-9E85-4240-9F3E-1C3C9EED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8959D4-F473-46B9-946C-DF0B5F2A6F3E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FB08F20D-9A67-4FC5-B7B2-7AD05DCBC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376DCA5A-F902-441E-8EDC-0B9A8F67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568472-E457-4D0E-A729-DB98BFF6D43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DEE039A4-6F74-449F-8F48-D454A1618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96CE8-D2B3-40A7-AB93-F6B8D7FE598B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9D750DC4-D976-446A-A947-738A56BD3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67E8358E-2AB4-459B-9A69-F98CF115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54907-661E-49CC-B974-DBC3B434014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94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18591" y="1563970"/>
            <a:ext cx="9334127" cy="6655964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92586" y="1563972"/>
            <a:ext cx="15860624" cy="33525331"/>
          </a:xfrm>
        </p:spPr>
        <p:txBody>
          <a:bodyPr/>
          <a:lstStyle>
            <a:lvl1pPr>
              <a:defRPr sz="13500"/>
            </a:lvl1pPr>
            <a:lvl2pPr>
              <a:defRPr sz="11800"/>
            </a:lvl2pPr>
            <a:lvl3pPr>
              <a:defRPr sz="10100"/>
            </a:lvl3pPr>
            <a:lvl4pPr>
              <a:defRPr sz="8500"/>
            </a:lvl4pPr>
            <a:lvl5pPr>
              <a:defRPr sz="8500"/>
            </a:lvl5pPr>
            <a:lvl6pPr>
              <a:defRPr sz="8500"/>
            </a:lvl6pPr>
            <a:lvl7pPr>
              <a:defRPr sz="8500"/>
            </a:lvl7pPr>
            <a:lvl8pPr>
              <a:defRPr sz="8500"/>
            </a:lvl8pPr>
            <a:lvl9pPr>
              <a:defRPr sz="85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418591" y="8219937"/>
            <a:ext cx="9334127" cy="26869366"/>
          </a:xfrm>
        </p:spPr>
        <p:txBody>
          <a:bodyPr/>
          <a:lstStyle>
            <a:lvl1pPr marL="0" indent="0">
              <a:buNone/>
              <a:defRPr sz="5900"/>
            </a:lvl1pPr>
            <a:lvl2pPr marL="1932904" indent="0">
              <a:buNone/>
              <a:defRPr sz="5100"/>
            </a:lvl2pPr>
            <a:lvl3pPr marL="3865809" indent="0">
              <a:buNone/>
              <a:defRPr sz="4200"/>
            </a:lvl3pPr>
            <a:lvl4pPr marL="5798713" indent="0">
              <a:buNone/>
              <a:defRPr sz="3800"/>
            </a:lvl4pPr>
            <a:lvl5pPr marL="7731618" indent="0">
              <a:buNone/>
              <a:defRPr sz="3800"/>
            </a:lvl5pPr>
            <a:lvl6pPr marL="9664522" indent="0">
              <a:buNone/>
              <a:defRPr sz="3800"/>
            </a:lvl6pPr>
            <a:lvl7pPr marL="11597427" indent="0">
              <a:buNone/>
              <a:defRPr sz="3800"/>
            </a:lvl7pPr>
            <a:lvl8pPr marL="13530331" indent="0">
              <a:buNone/>
              <a:defRPr sz="3800"/>
            </a:lvl8pPr>
            <a:lvl9pPr marL="15463236" indent="0">
              <a:buNone/>
              <a:defRPr sz="3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3B1D4190-E71A-45D7-82DB-B7CA65ACE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4A2A61-DFF0-4D95-9CAB-809F42A5F394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EB896AC4-B91C-4A8D-82E0-709D3D16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9C65088-58D5-49C3-8DD9-769A4145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802D1-EA93-4765-9E61-0ED20F7DB6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3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61071" y="27496770"/>
            <a:ext cx="17023080" cy="3246149"/>
          </a:xfrm>
        </p:spPr>
        <p:txBody>
          <a:bodyPr anchor="b"/>
          <a:lstStyle>
            <a:lvl1pPr algn="l">
              <a:defRPr sz="85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561071" y="3509839"/>
            <a:ext cx="17023080" cy="23568660"/>
          </a:xfrm>
        </p:spPr>
        <p:txBody>
          <a:bodyPr rtlCol="0">
            <a:normAutofit/>
          </a:bodyPr>
          <a:lstStyle>
            <a:lvl1pPr marL="0" indent="0">
              <a:buNone/>
              <a:defRPr sz="13500"/>
            </a:lvl1pPr>
            <a:lvl2pPr marL="1932904" indent="0">
              <a:buNone/>
              <a:defRPr sz="11800"/>
            </a:lvl2pPr>
            <a:lvl3pPr marL="3865809" indent="0">
              <a:buNone/>
              <a:defRPr sz="10100"/>
            </a:lvl3pPr>
            <a:lvl4pPr marL="5798713" indent="0">
              <a:buNone/>
              <a:defRPr sz="8500"/>
            </a:lvl4pPr>
            <a:lvl5pPr marL="7731618" indent="0">
              <a:buNone/>
              <a:defRPr sz="8500"/>
            </a:lvl5pPr>
            <a:lvl6pPr marL="9664522" indent="0">
              <a:buNone/>
              <a:defRPr sz="8500"/>
            </a:lvl6pPr>
            <a:lvl7pPr marL="11597427" indent="0">
              <a:buNone/>
              <a:defRPr sz="8500"/>
            </a:lvl7pPr>
            <a:lvl8pPr marL="13530331" indent="0">
              <a:buNone/>
              <a:defRPr sz="8500"/>
            </a:lvl8pPr>
            <a:lvl9pPr marL="15463236" indent="0">
              <a:buNone/>
              <a:defRPr sz="85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561071" y="30742919"/>
            <a:ext cx="17023080" cy="4610071"/>
          </a:xfrm>
        </p:spPr>
        <p:txBody>
          <a:bodyPr/>
          <a:lstStyle>
            <a:lvl1pPr marL="0" indent="0">
              <a:buNone/>
              <a:defRPr sz="5900"/>
            </a:lvl1pPr>
            <a:lvl2pPr marL="1932904" indent="0">
              <a:buNone/>
              <a:defRPr sz="5100"/>
            </a:lvl2pPr>
            <a:lvl3pPr marL="3865809" indent="0">
              <a:buNone/>
              <a:defRPr sz="4200"/>
            </a:lvl3pPr>
            <a:lvl4pPr marL="5798713" indent="0">
              <a:buNone/>
              <a:defRPr sz="3800"/>
            </a:lvl4pPr>
            <a:lvl5pPr marL="7731618" indent="0">
              <a:buNone/>
              <a:defRPr sz="3800"/>
            </a:lvl5pPr>
            <a:lvl6pPr marL="9664522" indent="0">
              <a:buNone/>
              <a:defRPr sz="3800"/>
            </a:lvl6pPr>
            <a:lvl7pPr marL="11597427" indent="0">
              <a:buNone/>
              <a:defRPr sz="3800"/>
            </a:lvl7pPr>
            <a:lvl8pPr marL="13530331" indent="0">
              <a:buNone/>
              <a:defRPr sz="3800"/>
            </a:lvl8pPr>
            <a:lvl9pPr marL="15463236" indent="0">
              <a:buNone/>
              <a:defRPr sz="3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B0298AB9-AF7F-494D-974E-FBF9DF5AD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B00524-6428-449D-A1E6-8D18430715DF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7AA9F120-7AD5-4FA9-87B5-AD12E5A5F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9829E18-969A-4915-A290-0B2D9942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C48A9-B959-4642-A9CA-AB9DCA722FA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92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58359ED7-E0A5-40BC-9D6C-FA580688F5F5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419225" y="1573213"/>
            <a:ext cx="25533350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581" tIns="193290" rIns="386581" bIns="1932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21173061-C468-49FB-9056-07C1AA107A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1419225" y="9166225"/>
            <a:ext cx="25533350" cy="259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6581" tIns="193290" rIns="386581" bIns="193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7830A7-F3FE-49A0-8F6B-A8E1D5C71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19225" y="36407725"/>
            <a:ext cx="6619875" cy="2090738"/>
          </a:xfrm>
          <a:prstGeom prst="rect">
            <a:avLst/>
          </a:prstGeom>
        </p:spPr>
        <p:txBody>
          <a:bodyPr vert="horz" lIns="386581" tIns="193290" rIns="386581" bIns="193290" rtlCol="0" anchor="ctr"/>
          <a:lstStyle>
            <a:lvl1pPr algn="l" defTabSz="3865809" eaLnBrk="1" fontAlgn="auto" latinLnBrk="1" hangingPunct="1">
              <a:spcBef>
                <a:spcPts val="0"/>
              </a:spcBef>
              <a:spcAft>
                <a:spcPts val="0"/>
              </a:spcAft>
              <a:defRPr kumimoji="0" sz="5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4633B42-7F92-414B-83A8-B47ED0242453}" type="datetimeFigureOut">
              <a:rPr lang="ko-KR" altLang="en-US"/>
              <a:pPr>
                <a:defRPr/>
              </a:pPr>
              <a:t>2022-06-22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0BAF02-CB63-4946-8AF8-49DB79A6B2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93275" y="36407725"/>
            <a:ext cx="8985250" cy="2090738"/>
          </a:xfrm>
          <a:prstGeom prst="rect">
            <a:avLst/>
          </a:prstGeom>
        </p:spPr>
        <p:txBody>
          <a:bodyPr vert="horz" lIns="386581" tIns="193290" rIns="386581" bIns="193290" rtlCol="0" anchor="ctr"/>
          <a:lstStyle>
            <a:lvl1pPr algn="ctr" defTabSz="3865809" eaLnBrk="1" fontAlgn="auto" latinLnBrk="1" hangingPunct="1">
              <a:spcBef>
                <a:spcPts val="0"/>
              </a:spcBef>
              <a:spcAft>
                <a:spcPts val="0"/>
              </a:spcAft>
              <a:defRPr kumimoji="0" sz="51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118CD-48FE-45DA-AD41-B254F1FF4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0332700" y="36407725"/>
            <a:ext cx="6619875" cy="2090738"/>
          </a:xfrm>
          <a:prstGeom prst="rect">
            <a:avLst/>
          </a:prstGeom>
        </p:spPr>
        <p:txBody>
          <a:bodyPr vert="horz" wrap="square" lIns="386581" tIns="193290" rIns="386581" bIns="19329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51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B27FBDAB-29DF-4E94-A536-42A653BABA0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5563" rtl="0" eaLnBrk="0" fontAlgn="base" latinLnBrk="1" hangingPunct="0">
        <a:spcBef>
          <a:spcPct val="0"/>
        </a:spcBef>
        <a:spcAft>
          <a:spcPct val="0"/>
        </a:spcAft>
        <a:defRPr sz="18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3865563" rtl="0" eaLnBrk="0" fontAlgn="base" latinLnBrk="1" hangingPunct="0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3865563" rtl="0" eaLnBrk="0" fontAlgn="base" latinLnBrk="1" hangingPunct="0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3865563" rtl="0" eaLnBrk="0" fontAlgn="base" latinLnBrk="1" hangingPunct="0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3865563" rtl="0" eaLnBrk="0" fontAlgn="base" latinLnBrk="1" hangingPunct="0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3865563" rtl="0" fontAlgn="base" latinLnBrk="1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3865563" rtl="0" fontAlgn="base" latinLnBrk="1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3865563" rtl="0" fontAlgn="base" latinLnBrk="1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3865563" rtl="0" fontAlgn="base" latinLnBrk="1">
        <a:spcBef>
          <a:spcPct val="0"/>
        </a:spcBef>
        <a:spcAft>
          <a:spcPct val="0"/>
        </a:spcAft>
        <a:defRPr sz="186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1449388" indent="-1449388" algn="l" defTabSz="386556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3500" kern="1200">
          <a:solidFill>
            <a:schemeClr val="tx1"/>
          </a:solidFill>
          <a:latin typeface="+mn-lt"/>
          <a:ea typeface="+mn-ea"/>
          <a:cs typeface="+mn-cs"/>
        </a:defRPr>
      </a:lvl1pPr>
      <a:lvl2pPr marL="3140075" indent="-1206500" algn="l" defTabSz="386556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1800" kern="1200">
          <a:solidFill>
            <a:schemeClr val="tx1"/>
          </a:solidFill>
          <a:latin typeface="+mn-lt"/>
          <a:ea typeface="+mn-ea"/>
          <a:cs typeface="+mn-cs"/>
        </a:defRPr>
      </a:lvl2pPr>
      <a:lvl3pPr marL="4830763" indent="-965200" algn="l" defTabSz="386556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6764338" indent="-965200" algn="l" defTabSz="386556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8500" kern="1200">
          <a:solidFill>
            <a:schemeClr val="tx1"/>
          </a:solidFill>
          <a:latin typeface="+mn-lt"/>
          <a:ea typeface="+mn-ea"/>
          <a:cs typeface="+mn-cs"/>
        </a:defRPr>
      </a:lvl4pPr>
      <a:lvl5pPr marL="8697913" indent="-965200" algn="l" defTabSz="3865563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8500" kern="1200">
          <a:solidFill>
            <a:schemeClr val="tx1"/>
          </a:solidFill>
          <a:latin typeface="+mn-lt"/>
          <a:ea typeface="+mn-ea"/>
          <a:cs typeface="+mn-cs"/>
        </a:defRPr>
      </a:lvl5pPr>
      <a:lvl6pPr marL="10630974" indent="-966452" algn="l" defTabSz="3865809" rtl="0" eaLnBrk="1" latinLnBrk="1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6pPr>
      <a:lvl7pPr marL="12563879" indent="-966452" algn="l" defTabSz="3865809" rtl="0" eaLnBrk="1" latinLnBrk="1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7pPr>
      <a:lvl8pPr marL="14496783" indent="-966452" algn="l" defTabSz="3865809" rtl="0" eaLnBrk="1" latinLnBrk="1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8pPr>
      <a:lvl9pPr marL="16429688" indent="-966452" algn="l" defTabSz="3865809" rtl="0" eaLnBrk="1" latinLnBrk="1" hangingPunct="1">
        <a:spcBef>
          <a:spcPct val="20000"/>
        </a:spcBef>
        <a:buFont typeface="Arial" pitchFamily="34" charset="0"/>
        <a:buChar char="•"/>
        <a:defRPr sz="8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1pPr>
      <a:lvl2pPr marL="1932904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2pPr>
      <a:lvl3pPr marL="3865809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5798713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4pPr>
      <a:lvl5pPr marL="7731618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5pPr>
      <a:lvl6pPr marL="9664522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6pPr>
      <a:lvl7pPr marL="11597427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7pPr>
      <a:lvl8pPr marL="13530331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8pPr>
      <a:lvl9pPr marL="15463236" algn="l" defTabSz="3865809" rtl="0" eaLnBrk="1" latinLnBrk="1" hangingPunct="1">
        <a:defRPr sz="7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1.png"/><Relationship Id="rId21" Type="http://schemas.openxmlformats.org/officeDocument/2006/relationships/image" Target="../media/image61.png"/><Relationship Id="rId34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0.png"/><Relationship Id="rId33" Type="http://schemas.openxmlformats.org/officeDocument/2006/relationships/image" Target="../media/image27.jpeg"/><Relationship Id="rId38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microsoft.com/office/2007/relationships/hdphoto" Target="../media/hdphoto1.wdp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9.png"/><Relationship Id="rId32" Type="http://schemas.openxmlformats.org/officeDocument/2006/relationships/image" Target="../media/image26.png"/><Relationship Id="rId37" Type="http://schemas.openxmlformats.org/officeDocument/2006/relationships/image" Target="../media/image31.jpe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8.png"/><Relationship Id="rId28" Type="http://schemas.openxmlformats.org/officeDocument/2006/relationships/image" Target="../media/image23.png"/><Relationship Id="rId36" Type="http://schemas.openxmlformats.org/officeDocument/2006/relationships/image" Target="../media/image30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62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Relationship Id="rId35" Type="http://schemas.openxmlformats.org/officeDocument/2006/relationships/image" Target="../media/image29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952CF57-6CF0-47FF-8110-7DA2BB34707F}"/>
              </a:ext>
            </a:extLst>
          </p:cNvPr>
          <p:cNvSpPr/>
          <p:nvPr/>
        </p:nvSpPr>
        <p:spPr>
          <a:xfrm>
            <a:off x="-20638" y="-33338"/>
            <a:ext cx="28544838" cy="19673888"/>
          </a:xfrm>
          <a:prstGeom prst="rect">
            <a:avLst/>
          </a:prstGeom>
          <a:gradFill>
            <a:gsLst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50000"/>
                </a:scheme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865809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b="1" dirty="0">
              <a:solidFill>
                <a:schemeClr val="tx2"/>
              </a:solidFill>
              <a:latin typeface="Comic Sans MS" pitchFamily="66" charset="0"/>
            </a:endParaRPr>
          </a:p>
        </p:txBody>
      </p:sp>
      <p:sp>
        <p:nvSpPr>
          <p:cNvPr id="3075" name="TextBox 3">
            <a:extLst>
              <a:ext uri="{FF2B5EF4-FFF2-40B4-BE49-F238E27FC236}">
                <a16:creationId xmlns:a16="http://schemas.microsoft.com/office/drawing/2014/main" id="{2D443892-85D0-433B-BADD-BFC1C192B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8988" y="238125"/>
            <a:ext cx="4039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13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1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10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4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ICROS 2022</a:t>
            </a:r>
            <a:endParaRPr kumimoji="0" lang="ko-KR" altLang="en-US" sz="4800" b="1" dirty="0">
              <a:solidFill>
                <a:srgbClr val="92D05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B7A94D-4905-4A1A-A5AD-09A24F2891D9}"/>
              </a:ext>
            </a:extLst>
          </p:cNvPr>
          <p:cNvSpPr/>
          <p:nvPr/>
        </p:nvSpPr>
        <p:spPr>
          <a:xfrm>
            <a:off x="-20638" y="19568542"/>
            <a:ext cx="28544837" cy="1971255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indent="0" algn="l" fontAlgn="base" latinLnBrk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3077" name="TextBox 6">
            <a:extLst>
              <a:ext uri="{FF2B5EF4-FFF2-40B4-BE49-F238E27FC236}">
                <a16:creationId xmlns:a16="http://schemas.microsoft.com/office/drawing/2014/main" id="{B85380C2-DF07-405D-9D12-14A1D61A1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639" y="37804725"/>
            <a:ext cx="285448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13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1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10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5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School of Robotics at </a:t>
            </a:r>
            <a:r>
              <a:rPr kumimoji="0" lang="en-US" altLang="ko-KR" sz="5400" b="1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Kwangwoon</a:t>
            </a:r>
            <a:r>
              <a:rPr kumimoji="0" lang="en-US" altLang="ko-KR" sz="5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University</a:t>
            </a:r>
            <a:endParaRPr kumimoji="0" lang="ko-KR" altLang="en-US" sz="5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3AE999-841A-4962-AE0E-D9AE93DA4122}"/>
              </a:ext>
            </a:extLst>
          </p:cNvPr>
          <p:cNvSpPr/>
          <p:nvPr/>
        </p:nvSpPr>
        <p:spPr>
          <a:xfrm>
            <a:off x="0" y="37177663"/>
            <a:ext cx="28368625" cy="179387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865809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702E49-BA47-421B-825D-F14FB00432EA}"/>
              </a:ext>
            </a:extLst>
          </p:cNvPr>
          <p:cNvSpPr/>
          <p:nvPr/>
        </p:nvSpPr>
        <p:spPr>
          <a:xfrm>
            <a:off x="0" y="4352925"/>
            <a:ext cx="28368625" cy="179388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865809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80" name="TextBox 10">
            <a:extLst>
              <a:ext uri="{FF2B5EF4-FFF2-40B4-BE49-F238E27FC236}">
                <a16:creationId xmlns:a16="http://schemas.microsoft.com/office/drawing/2014/main" id="{ABDE246C-59E2-4C57-A11B-67CB35437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14413"/>
            <a:ext cx="283718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13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11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101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defTabSz="38655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85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ko-KR" altLang="en-US" sz="5400" b="1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rPr>
              <a:t>모듈 장착형 다용도 로봇 플랫폼</a:t>
            </a:r>
            <a:endParaRPr kumimoji="0" lang="en-US" altLang="ko-KR" sz="5400" b="1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4800" b="1" dirty="0">
                <a:solidFill>
                  <a:srgbClr val="FFFF00"/>
                </a:solidFill>
                <a:latin typeface="Arial" panose="020B0604020202020204" pitchFamily="34" charset="0"/>
                <a:ea typeface="HY견고딕" panose="02030600000101010101" pitchFamily="18" charset="-127"/>
                <a:cs typeface="Arial" panose="020B0604020202020204" pitchFamily="34" charset="0"/>
              </a:rPr>
              <a:t>Universal Robot Platform with Modules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ADD32E-A4C1-4F8B-AFBE-D8CC7B2810BD}"/>
              </a:ext>
            </a:extLst>
          </p:cNvPr>
          <p:cNvSpPr txBox="1"/>
          <p:nvPr/>
        </p:nvSpPr>
        <p:spPr>
          <a:xfrm>
            <a:off x="107950" y="3267075"/>
            <a:ext cx="28190825" cy="990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eaLnBrk="1" latinLnBrk="1" hangingPunct="1">
              <a:lnSpc>
                <a:spcPct val="120000"/>
              </a:lnSpc>
              <a:spcBef>
                <a:spcPct val="20000"/>
              </a:spcBef>
              <a:buClr>
                <a:srgbClr val="3333CC"/>
              </a:buClr>
              <a:buSzPct val="130000"/>
              <a:defRPr/>
            </a:pP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장재우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최석원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문석준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김태겸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, </a:t>
            </a: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오정현 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(</a:t>
            </a:r>
            <a:r>
              <a:rPr lang="ko-KR" altLang="en-US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광운대학교</a:t>
            </a:r>
            <a:r>
              <a:rPr lang="en-US" altLang="ko-KR" sz="5400" b="1" kern="0" dirty="0">
                <a:solidFill>
                  <a:srgbClr val="FFFF00"/>
                </a:solidFill>
                <a:latin typeface="Arial" pitchFamily="34" charset="0"/>
                <a:ea typeface="HY견고딕" pitchFamily="18" charset="-127"/>
                <a:cs typeface="Arial" pitchFamily="34" charset="0"/>
              </a:rPr>
              <a:t>)</a:t>
            </a:r>
          </a:p>
        </p:txBody>
      </p:sp>
      <p:grpSp>
        <p:nvGrpSpPr>
          <p:cNvPr id="3082" name="그룹 80">
            <a:extLst>
              <a:ext uri="{FF2B5EF4-FFF2-40B4-BE49-F238E27FC236}">
                <a16:creationId xmlns:a16="http://schemas.microsoft.com/office/drawing/2014/main" id="{41EB6CE9-05AA-4CDD-AB50-759771075020}"/>
              </a:ext>
            </a:extLst>
          </p:cNvPr>
          <p:cNvGrpSpPr>
            <a:grpSpLocks/>
          </p:cNvGrpSpPr>
          <p:nvPr/>
        </p:nvGrpSpPr>
        <p:grpSpPr bwMode="auto">
          <a:xfrm>
            <a:off x="293688" y="4924425"/>
            <a:ext cx="27900312" cy="5383652"/>
            <a:chOff x="293590" y="4924425"/>
            <a:chExt cx="27900000" cy="4663632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7463D01-D395-4E7C-AB0A-6212D9DE1B3B}"/>
                </a:ext>
              </a:extLst>
            </p:cNvPr>
            <p:cNvSpPr/>
            <p:nvPr/>
          </p:nvSpPr>
          <p:spPr>
            <a:xfrm>
              <a:off x="293590" y="5566637"/>
              <a:ext cx="27900000" cy="40214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43000" indent="-1143000" algn="ctr" eaLnBrk="1" latinLnBrk="1" hangingPunct="1">
                <a:buFont typeface="Wingdings" pitchFamily="2" charset="2"/>
                <a:buChar char="Ø"/>
                <a:defRPr/>
              </a:pPr>
              <a:endParaRPr lang="ko-KR" altLang="en-US"/>
            </a:p>
          </p:txBody>
        </p:sp>
        <p:sp>
          <p:nvSpPr>
            <p:cNvPr id="3113" name="AutoShape 29">
              <a:extLst>
                <a:ext uri="{FF2B5EF4-FFF2-40B4-BE49-F238E27FC236}">
                  <a16:creationId xmlns:a16="http://schemas.microsoft.com/office/drawing/2014/main" id="{9B0BFA43-8C6A-44C6-AB23-59A36FB52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0" y="4924425"/>
              <a:ext cx="27039483" cy="142875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3810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128016" tIns="64008" rIns="128016" bIns="64008" anchor="ctr"/>
            <a:lstStyle/>
            <a:p>
              <a:pPr algn="ctr">
                <a:spcBef>
                  <a:spcPct val="50000"/>
                </a:spcBef>
              </a:pPr>
              <a:r>
                <a:rPr kumimoji="0" lang="en-US" altLang="ko-KR" sz="620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Introduction</a:t>
              </a:r>
              <a:endParaRPr kumimoji="0" lang="ko-KR" altLang="en-US" sz="620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3083" name="Rectangle 10">
            <a:extLst>
              <a:ext uri="{FF2B5EF4-FFF2-40B4-BE49-F238E27FC236}">
                <a16:creationId xmlns:a16="http://schemas.microsoft.com/office/drawing/2014/main" id="{3543EDAA-B502-4C6A-BDB0-F321D8CAF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latinLnBrk="1" hangingPunct="1"/>
            <a:endParaRPr lang="ko-KR" altLang="en-US"/>
          </a:p>
        </p:txBody>
      </p:sp>
      <p:grpSp>
        <p:nvGrpSpPr>
          <p:cNvPr id="3084" name="그룹 87">
            <a:extLst>
              <a:ext uri="{FF2B5EF4-FFF2-40B4-BE49-F238E27FC236}">
                <a16:creationId xmlns:a16="http://schemas.microsoft.com/office/drawing/2014/main" id="{B281EDCD-B791-4500-976C-BE5431584807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10855574"/>
            <a:ext cx="27900313" cy="10394950"/>
            <a:chOff x="293590" y="4924425"/>
            <a:chExt cx="27900000" cy="9501151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6E288B49-7AF2-4F6E-89ED-0CE512929334}"/>
                </a:ext>
              </a:extLst>
            </p:cNvPr>
            <p:cNvSpPr/>
            <p:nvPr/>
          </p:nvSpPr>
          <p:spPr>
            <a:xfrm>
              <a:off x="293590" y="5567219"/>
              <a:ext cx="27900000" cy="88583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111" name="AutoShape 29">
              <a:extLst>
                <a:ext uri="{FF2B5EF4-FFF2-40B4-BE49-F238E27FC236}">
                  <a16:creationId xmlns:a16="http://schemas.microsoft.com/office/drawing/2014/main" id="{7D1359FC-B775-45A1-A426-D27851939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0" y="4924425"/>
              <a:ext cx="26860500" cy="142875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381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28016" tIns="64008" rIns="128016" bIns="64008" anchor="ctr"/>
            <a:lstStyle/>
            <a:p>
              <a:pPr algn="ctr">
                <a:spcBef>
                  <a:spcPct val="50000"/>
                </a:spcBef>
              </a:pPr>
              <a:r>
                <a:rPr kumimoji="0" lang="en-US" altLang="ko-KR" sz="6200" dirty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Proposed</a:t>
              </a:r>
              <a:r>
                <a:rPr kumimoji="0" lang="ko-KR" altLang="en-US" sz="6200" dirty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kumimoji="0" lang="en-US" altLang="ko-KR" sz="6200" dirty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Method</a:t>
              </a:r>
              <a:endParaRPr kumimoji="0" lang="ko-KR" altLang="en-US" sz="62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085" name="그룹 90">
            <a:extLst>
              <a:ext uri="{FF2B5EF4-FFF2-40B4-BE49-F238E27FC236}">
                <a16:creationId xmlns:a16="http://schemas.microsoft.com/office/drawing/2014/main" id="{1893DF4B-9E78-4A76-B7E1-808621B4D244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22105166"/>
            <a:ext cx="27900313" cy="14624822"/>
            <a:chOff x="293590" y="4924425"/>
            <a:chExt cx="27900000" cy="13794991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8B41F46-5ABF-407B-BBFD-FE9AE70F81CD}"/>
                </a:ext>
              </a:extLst>
            </p:cNvPr>
            <p:cNvSpPr/>
            <p:nvPr/>
          </p:nvSpPr>
          <p:spPr>
            <a:xfrm>
              <a:off x="293590" y="5566820"/>
              <a:ext cx="27900000" cy="131525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109" name="AutoShape 29">
              <a:extLst>
                <a:ext uri="{FF2B5EF4-FFF2-40B4-BE49-F238E27FC236}">
                  <a16:creationId xmlns:a16="http://schemas.microsoft.com/office/drawing/2014/main" id="{280FE17B-74D9-404A-AF24-BF47F7F7D3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650" y="4924425"/>
              <a:ext cx="26860500" cy="1428750"/>
            </a:xfrm>
            <a:prstGeom prst="roundRect">
              <a:avLst>
                <a:gd name="adj" fmla="val 16667"/>
              </a:avLst>
            </a:prstGeom>
            <a:solidFill>
              <a:srgbClr val="92D050"/>
            </a:solidFill>
            <a:ln w="38100" algn="ctr">
              <a:solidFill>
                <a:srgbClr val="FFFFFF"/>
              </a:solidFill>
              <a:round/>
              <a:headEnd/>
              <a:tailEnd/>
            </a:ln>
          </p:spPr>
          <p:txBody>
            <a:bodyPr wrap="none" lIns="128016" tIns="64008" rIns="128016" bIns="64008" anchor="ctr"/>
            <a:lstStyle/>
            <a:p>
              <a:pPr algn="ctr">
                <a:spcBef>
                  <a:spcPct val="50000"/>
                </a:spcBef>
              </a:pPr>
              <a:r>
                <a:rPr kumimoji="0" lang="en-US" altLang="ko-KR" sz="620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Experiment &amp; Conclusions</a:t>
              </a:r>
              <a:endParaRPr kumimoji="0" lang="ko-KR" altLang="en-US" sz="620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64E1C1-442D-4F1D-B89F-6354FCE4A976}"/>
              </a:ext>
            </a:extLst>
          </p:cNvPr>
          <p:cNvSpPr/>
          <p:nvPr/>
        </p:nvSpPr>
        <p:spPr>
          <a:xfrm>
            <a:off x="615190" y="23715739"/>
            <a:ext cx="27180221" cy="1279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E8EBC-3033-4FE9-B842-8256C4ACB00C}"/>
              </a:ext>
            </a:extLst>
          </p:cNvPr>
          <p:cNvSpPr txBox="1"/>
          <p:nvPr/>
        </p:nvSpPr>
        <p:spPr>
          <a:xfrm>
            <a:off x="792412" y="23970479"/>
            <a:ext cx="1447165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71500" indent="-571500" eaLnBrk="1" latinLnBrk="1" hangingPunct="1">
              <a:buFont typeface="Wingdings" pitchFamily="2" charset="2"/>
              <a:buChar char="Ø"/>
              <a:defRPr/>
            </a:pPr>
            <a:r>
              <a:rPr lang="en-US" altLang="ko-KR" sz="4000" b="1" dirty="0">
                <a:latin typeface="+mj-ea"/>
                <a:ea typeface="+mj-ea"/>
              </a:rPr>
              <a:t>Experiment Results</a:t>
            </a:r>
            <a:endParaRPr lang="ko-KR" altLang="en-US" sz="4000" b="1" dirty="0">
              <a:latin typeface="+mj-ea"/>
              <a:ea typeface="+mj-ea"/>
            </a:endParaRPr>
          </a:p>
        </p:txBody>
      </p:sp>
      <p:sp>
        <p:nvSpPr>
          <p:cNvPr id="15" name="Rectangle 167">
            <a:extLst>
              <a:ext uri="{FF2B5EF4-FFF2-40B4-BE49-F238E27FC236}">
                <a16:creationId xmlns:a16="http://schemas.microsoft.com/office/drawing/2014/main" id="{FCABEBFB-BA86-4E5D-B243-32100A333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17" name="Rectangle 169">
            <a:extLst>
              <a:ext uri="{FF2B5EF4-FFF2-40B4-BE49-F238E27FC236}">
                <a16:creationId xmlns:a16="http://schemas.microsoft.com/office/drawing/2014/main" id="{5BAFF568-5414-4110-B6E6-2D7FA3B3E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283718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1540063-DF78-4E03-90F1-1AC5B754B7FC}"/>
              </a:ext>
            </a:extLst>
          </p:cNvPr>
          <p:cNvSpPr/>
          <p:nvPr/>
        </p:nvSpPr>
        <p:spPr>
          <a:xfrm>
            <a:off x="720725" y="6567488"/>
            <a:ext cx="27074813" cy="33382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F40BC72-E311-41A1-A532-AD993B35BAC9}"/>
              </a:ext>
            </a:extLst>
          </p:cNvPr>
          <p:cNvSpPr txBox="1"/>
          <p:nvPr/>
        </p:nvSpPr>
        <p:spPr>
          <a:xfrm>
            <a:off x="17491592" y="30411082"/>
            <a:ext cx="9422393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28650" indent="-628650" eaLnBrk="1" latinLnBrk="1" hangingPunct="1">
              <a:buFont typeface="Wingdings" pitchFamily="2" charset="2"/>
              <a:buChar char="Ø"/>
              <a:defRPr/>
            </a:pPr>
            <a:r>
              <a:rPr lang="en-US" altLang="ko-KR" sz="4000" b="1" dirty="0">
                <a:latin typeface="+mj-ea"/>
                <a:ea typeface="+mj-ea"/>
              </a:rPr>
              <a:t>Conclusions</a:t>
            </a:r>
          </a:p>
          <a:p>
            <a:pPr eaLnBrk="1" latinLnBrk="1" hangingPunct="1">
              <a:defRPr/>
            </a:pPr>
            <a:endParaRPr lang="en-US" altLang="ko-KR" sz="1000" b="1" dirty="0">
              <a:latin typeface="+mj-ea"/>
              <a:ea typeface="+mj-ea"/>
            </a:endParaRPr>
          </a:p>
          <a:p>
            <a:pPr eaLnBrk="1" latinLnBrk="1" hangingPunct="1">
              <a:defRPr/>
            </a:pPr>
            <a:endParaRPr lang="en-US" altLang="ko-KR" sz="1000" b="1" dirty="0">
              <a:latin typeface="+mj-ea"/>
              <a:ea typeface="+mj-ea"/>
            </a:endParaRPr>
          </a:p>
          <a:p>
            <a:pPr eaLnBrk="1" latinLnBrk="1" hangingPunct="1">
              <a:defRPr/>
            </a:pPr>
            <a:endParaRPr lang="en-US" altLang="ko-KR" sz="600" b="1" dirty="0">
              <a:latin typeface="+mj-ea"/>
              <a:ea typeface="+mj-ea"/>
            </a:endParaRPr>
          </a:p>
          <a:p>
            <a:pPr marL="800100" lvl="1" indent="-428625" eaLnBrk="1" latinLnBrk="1" hangingPunct="1"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본 연구에서는 다용도 로봇 플랫폼을 제안하기 위하여 모듈화 및 로봇 내비게이션 기능을 구현함</a:t>
            </a:r>
            <a:endParaRPr lang="en-US" altLang="ko-KR" sz="3200" dirty="0">
              <a:latin typeface="+mn-ea"/>
              <a:ea typeface="+mn-ea"/>
            </a:endParaRPr>
          </a:p>
          <a:p>
            <a:pPr marL="800100" lvl="1" indent="-428625" eaLnBrk="1" latinLnBrk="1" hangingPunct="1"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각 모듈은 로봇 플랫폼과 </a:t>
            </a:r>
            <a:r>
              <a:rPr lang="en-US" altLang="ko-KR" sz="3200" dirty="0">
                <a:latin typeface="+mn-ea"/>
                <a:ea typeface="+mn-ea"/>
              </a:rPr>
              <a:t>magnetic connector</a:t>
            </a:r>
            <a:r>
              <a:rPr lang="ko-KR" altLang="en-US" sz="3200" dirty="0">
                <a:latin typeface="+mn-ea"/>
                <a:ea typeface="+mn-ea"/>
              </a:rPr>
              <a:t>를 이용하여 탈부착하고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전력 수급 및 데이터 통신이 가능함</a:t>
            </a:r>
            <a:endParaRPr lang="en-US" altLang="ko-KR" sz="3200" dirty="0">
              <a:latin typeface="+mn-ea"/>
              <a:ea typeface="+mn-ea"/>
            </a:endParaRPr>
          </a:p>
          <a:p>
            <a:pPr marL="800100" lvl="1" indent="-428625" eaLnBrk="1" latinLnBrk="1" hangingPunct="1"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이를 통해 다방면으로 활용 가능한 모바일 로봇을 제작할 수 있고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이후 새로운 모듈에 대한 확장성도 기대할 수 있음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19763944-D9BF-4C80-8814-4215A671F4DB}"/>
              </a:ext>
            </a:extLst>
          </p:cNvPr>
          <p:cNvSpPr/>
          <p:nvPr/>
        </p:nvSpPr>
        <p:spPr>
          <a:xfrm>
            <a:off x="576388" y="12589905"/>
            <a:ext cx="27478251" cy="840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800100" lvl="1" indent="-428625" eaLnBrk="1" latinLnBrk="1" hangingPunct="1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8000" dirty="0">
                <a:latin typeface="+mn-ea"/>
                <a:ea typeface="+mn-ea"/>
              </a:rPr>
              <a:t>하나의 모바일 로봇 플랫폼을 제작했고</a:t>
            </a:r>
            <a:r>
              <a:rPr lang="en-US" altLang="ko-KR" sz="8000" dirty="0">
                <a:latin typeface="+mn-ea"/>
                <a:ea typeface="+mn-ea"/>
              </a:rPr>
              <a:t>, </a:t>
            </a:r>
            <a:r>
              <a:rPr lang="ko-KR" altLang="en-US" sz="8000" dirty="0">
                <a:latin typeface="+mn-ea"/>
                <a:ea typeface="+mn-ea"/>
              </a:rPr>
              <a:t>각각의 기능들을 하드웨어적으로 모듈화 하였다</a:t>
            </a:r>
            <a:r>
              <a:rPr lang="en-US" altLang="ko-KR" sz="8000" dirty="0">
                <a:latin typeface="+mn-ea"/>
                <a:ea typeface="+mn-ea"/>
              </a:rPr>
              <a:t>. </a:t>
            </a:r>
            <a:r>
              <a:rPr lang="ko-KR" altLang="en-US" sz="8000" dirty="0">
                <a:latin typeface="+mn-ea"/>
                <a:ea typeface="+mn-ea"/>
              </a:rPr>
              <a:t>로봇 플랫폼에 어떤 모듈을 장착하는지에 따라 그 로봇은 배달 로봇이 될 수도 있고</a:t>
            </a:r>
            <a:r>
              <a:rPr lang="en-US" altLang="ko-KR" sz="8000" dirty="0">
                <a:latin typeface="+mn-ea"/>
                <a:ea typeface="+mn-ea"/>
              </a:rPr>
              <a:t>, </a:t>
            </a:r>
            <a:r>
              <a:rPr lang="ko-KR" altLang="en-US" sz="8000" dirty="0">
                <a:latin typeface="+mn-ea"/>
                <a:ea typeface="+mn-ea"/>
              </a:rPr>
              <a:t>방역 로봇이 될 수도 있다</a:t>
            </a:r>
            <a:r>
              <a:rPr lang="en-US" altLang="ko-KR" sz="8000" dirty="0">
                <a:latin typeface="+mn-ea"/>
                <a:ea typeface="+mn-ea"/>
              </a:rPr>
              <a:t>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465B765-F9D8-46CB-9DBC-11FAEBD40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_x536290288">
            <a:extLst>
              <a:ext uri="{FF2B5EF4-FFF2-40B4-BE49-F238E27FC236}">
                <a16:creationId xmlns:a16="http://schemas.microsoft.com/office/drawing/2014/main" id="{63A9B698-95FE-4895-8493-973D0799C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900" y="205385"/>
            <a:ext cx="504100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800" b="1" dirty="0">
                <a:solidFill>
                  <a:srgbClr val="92D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&lt;FP-34&gt;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48A7329-FE7C-431E-A9F1-8F6C1269B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F4256D-7609-4F2E-BEFC-72EB4C872FC1}"/>
              </a:ext>
            </a:extLst>
          </p:cNvPr>
          <p:cNvSpPr txBox="1"/>
          <p:nvPr/>
        </p:nvSpPr>
        <p:spPr>
          <a:xfrm>
            <a:off x="444896" y="12926799"/>
            <a:ext cx="6805880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8675" lvl="1" indent="-457200" eaLnBrk="1" latin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3200" dirty="0">
                <a:latin typeface="+mn-ea"/>
                <a:ea typeface="+mn-ea"/>
              </a:rPr>
              <a:t>시스템 제안</a:t>
            </a:r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EB78F68A-DC1D-4A55-9B19-CF85C06F50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9E9232-2AE6-4272-86BA-FF6F4A12D307}"/>
              </a:ext>
            </a:extLst>
          </p:cNvPr>
          <p:cNvSpPr txBox="1"/>
          <p:nvPr/>
        </p:nvSpPr>
        <p:spPr>
          <a:xfrm>
            <a:off x="757532" y="6679110"/>
            <a:ext cx="27038006" cy="3222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428625" eaLnBrk="1" latinLnBrk="1" hangingPunct="1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배달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방역 등 모바일 로봇을 활용한 다양한 서비스 제공이 점차 늘어나고 있다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  <a:r>
              <a:rPr lang="ko-KR" altLang="en-US" sz="3200" dirty="0">
                <a:latin typeface="+mn-ea"/>
                <a:ea typeface="+mn-ea"/>
              </a:rPr>
              <a:t>하지만 각 로봇의 활용도는 매우 제한된다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  <a:r>
              <a:rPr lang="ko-KR" altLang="en-US" sz="3200" dirty="0">
                <a:latin typeface="+mn-ea"/>
                <a:ea typeface="+mn-ea"/>
              </a:rPr>
              <a:t>한 대의 모바일 로봇을 개발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혹은 구매하는데 드는 경제적 비용에 비해 그 활용도가 매우 좁은 것이다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  <a:r>
              <a:rPr lang="ko-KR" altLang="en-US" sz="3200" dirty="0">
                <a:latin typeface="+mn-ea"/>
                <a:ea typeface="+mn-ea"/>
              </a:rPr>
              <a:t>본 논문은 하나의 모바일 로봇을 다양하게 활용할 수 있는 방법을 제안한다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</a:p>
          <a:p>
            <a:pPr marL="800100" lvl="1" indent="-428625" eaLnBrk="1" latinLnBrk="1" hangingPunct="1">
              <a:lnSpc>
                <a:spcPct val="13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하나의 모바일 로봇 플랫폼을 제작했고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각각의 기능들을 하드웨어적으로 모듈화 하였다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  <a:r>
              <a:rPr lang="ko-KR" altLang="en-US" sz="3200" dirty="0">
                <a:latin typeface="+mn-ea"/>
                <a:ea typeface="+mn-ea"/>
              </a:rPr>
              <a:t>로봇 플랫폼에 어떤 모듈을 장착하는지에 따라 그 로봇은 배달 로봇이 될 수도 있고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방역 로봇이 될 수도 있다</a:t>
            </a:r>
            <a:r>
              <a:rPr lang="en-US" altLang="ko-KR" sz="3200" dirty="0">
                <a:latin typeface="+mn-ea"/>
                <a:ea typeface="+mn-ea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9F6ACC-8B62-1194-2941-09D002790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81822112">
            <a:extLst>
              <a:ext uri="{FF2B5EF4-FFF2-40B4-BE49-F238E27FC236}">
                <a16:creationId xmlns:a16="http://schemas.microsoft.com/office/drawing/2014/main" id="{14571B92-6E22-59BC-F484-9A0D2B3EE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69" y="13479065"/>
            <a:ext cx="3736742" cy="31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4CCB187-58C3-1638-C474-93DC9D5A3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83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81822400">
            <a:extLst>
              <a:ext uri="{FF2B5EF4-FFF2-40B4-BE49-F238E27FC236}">
                <a16:creationId xmlns:a16="http://schemas.microsoft.com/office/drawing/2014/main" id="{4AC2588E-E64E-CA26-222E-B07CE4F54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471" y="13407057"/>
            <a:ext cx="4320480" cy="31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381814696">
            <a:extLst>
              <a:ext uri="{FF2B5EF4-FFF2-40B4-BE49-F238E27FC236}">
                <a16:creationId xmlns:a16="http://schemas.microsoft.com/office/drawing/2014/main" id="{DCCE1E54-5D39-840A-DC96-BD5A6832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43" y="16862976"/>
            <a:ext cx="4320480" cy="343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_x381813616">
            <a:extLst>
              <a:ext uri="{FF2B5EF4-FFF2-40B4-BE49-F238E27FC236}">
                <a16:creationId xmlns:a16="http://schemas.microsoft.com/office/drawing/2014/main" id="{93116A03-FD9C-C46A-1A79-7748EE21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51" y="17399099"/>
            <a:ext cx="3325339" cy="286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A32956-3368-64D3-8046-CEF200279993}"/>
              </a:ext>
            </a:extLst>
          </p:cNvPr>
          <p:cNvSpPr txBox="1"/>
          <p:nvPr/>
        </p:nvSpPr>
        <p:spPr>
          <a:xfrm>
            <a:off x="2114998" y="16452487"/>
            <a:ext cx="200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기본 플랫폼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6685CB-FAA5-50E9-A45C-AA0739D6FEB7}"/>
              </a:ext>
            </a:extLst>
          </p:cNvPr>
          <p:cNvSpPr txBox="1"/>
          <p:nvPr/>
        </p:nvSpPr>
        <p:spPr>
          <a:xfrm>
            <a:off x="5954631" y="16463331"/>
            <a:ext cx="200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배달 모듈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39614D-C2FC-8F8A-12B3-862648D45D23}"/>
              </a:ext>
            </a:extLst>
          </p:cNvPr>
          <p:cNvSpPr txBox="1"/>
          <p:nvPr/>
        </p:nvSpPr>
        <p:spPr>
          <a:xfrm>
            <a:off x="2294008" y="20233908"/>
            <a:ext cx="200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방역 모듈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6DCF72A-ACF4-5BA0-E232-3F3CEE2FEDE7}"/>
              </a:ext>
            </a:extLst>
          </p:cNvPr>
          <p:cNvSpPr txBox="1"/>
          <p:nvPr/>
        </p:nvSpPr>
        <p:spPr>
          <a:xfrm>
            <a:off x="5957926" y="20233908"/>
            <a:ext cx="2008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청소 모듈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C261B16-9773-2EE6-CBD2-043233A8185C}"/>
              </a:ext>
            </a:extLst>
          </p:cNvPr>
          <p:cNvGrpSpPr/>
          <p:nvPr/>
        </p:nvGrpSpPr>
        <p:grpSpPr>
          <a:xfrm>
            <a:off x="8621775" y="13767097"/>
            <a:ext cx="5037712" cy="6543364"/>
            <a:chOff x="14128449" y="13663402"/>
            <a:chExt cx="5037712" cy="654336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879A23D-766C-BA9E-38FC-E3481CB2CE3E}"/>
                </a:ext>
              </a:extLst>
            </p:cNvPr>
            <p:cNvGrpSpPr/>
            <p:nvPr/>
          </p:nvGrpSpPr>
          <p:grpSpPr>
            <a:xfrm>
              <a:off x="14128449" y="18380937"/>
              <a:ext cx="5037712" cy="1825829"/>
              <a:chOff x="14294225" y="19224647"/>
              <a:chExt cx="4048110" cy="17335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C07959E2-5A3B-1207-6A33-4951AA9B54E2}"/>
                      </a:ext>
                    </a:extLst>
                  </p:cNvPr>
                  <p:cNvSpPr txBox="1"/>
                  <p:nvPr/>
                </p:nvSpPr>
                <p:spPr>
                  <a:xfrm>
                    <a:off x="14294225" y="19224647"/>
                    <a:ext cx="4048110" cy="116423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ko-KR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ko-KR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ko-KR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ko-KR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1</m:t>
                                    </m:r>
                                  </m:e>
                                </m:mr>
                              </m:m>
                              <m:r>
                                <a:rPr lang="ko-KR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ko-KR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ko-KR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ko-KR" altLang="en-US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ko-KR" altLang="en-US" sz="20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C07959E2-5A3B-1207-6A33-4951AA9B54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94225" y="19224647"/>
                    <a:ext cx="4048110" cy="116423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8E05431-2B26-B32D-6104-1D23B5C67F33}"/>
                  </a:ext>
                </a:extLst>
              </p:cNvPr>
              <p:cNvSpPr txBox="1"/>
              <p:nvPr/>
            </p:nvSpPr>
            <p:spPr>
              <a:xfrm>
                <a:off x="14585878" y="20578286"/>
                <a:ext cx="3541775" cy="379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atin typeface="+mn-lt"/>
                    <a:ea typeface="G마켓 산스 Medium" panose="02000000000000000000" pitchFamily="50" charset="-127"/>
                  </a:rPr>
                  <a:t>&lt;Kinematic model of mobile robot&gt;</a:t>
                </a:r>
                <a:endParaRPr lang="ko-KR" altLang="en-US" sz="2000" dirty="0">
                  <a:latin typeface="+mn-lt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3EBCE342-A4D4-3157-2A38-8793F3DE1D71}"/>
                </a:ext>
              </a:extLst>
            </p:cNvPr>
            <p:cNvGrpSpPr/>
            <p:nvPr/>
          </p:nvGrpSpPr>
          <p:grpSpPr>
            <a:xfrm>
              <a:off x="15108418" y="13663402"/>
              <a:ext cx="2669396" cy="4226827"/>
              <a:chOff x="8865048" y="215603"/>
              <a:chExt cx="2669396" cy="4226827"/>
            </a:xfrm>
          </p:grpSpPr>
          <p:grpSp>
            <p:nvGrpSpPr>
              <p:cNvPr id="225" name="그룹 224">
                <a:extLst>
                  <a:ext uri="{FF2B5EF4-FFF2-40B4-BE49-F238E27FC236}">
                    <a16:creationId xmlns:a16="http://schemas.microsoft.com/office/drawing/2014/main" id="{991D567F-1356-4902-2BFC-B87968977CE4}"/>
                  </a:ext>
                </a:extLst>
              </p:cNvPr>
              <p:cNvGrpSpPr/>
              <p:nvPr/>
            </p:nvGrpSpPr>
            <p:grpSpPr>
              <a:xfrm>
                <a:off x="9660765" y="3295592"/>
                <a:ext cx="1222242" cy="1146838"/>
                <a:chOff x="9144989" y="3149320"/>
                <a:chExt cx="1222242" cy="1146838"/>
              </a:xfrm>
            </p:grpSpPr>
            <p:grpSp>
              <p:nvGrpSpPr>
                <p:cNvPr id="254" name="그룹 253">
                  <a:extLst>
                    <a:ext uri="{FF2B5EF4-FFF2-40B4-BE49-F238E27FC236}">
                      <a16:creationId xmlns:a16="http://schemas.microsoft.com/office/drawing/2014/main" id="{4EB596F9-8389-0EE6-CC5C-DB502CDAA6BD}"/>
                    </a:ext>
                  </a:extLst>
                </p:cNvPr>
                <p:cNvGrpSpPr/>
                <p:nvPr/>
              </p:nvGrpSpPr>
              <p:grpSpPr>
                <a:xfrm rot="2059284">
                  <a:off x="9366615" y="3438163"/>
                  <a:ext cx="855921" cy="771345"/>
                  <a:chOff x="10123075" y="2838191"/>
                  <a:chExt cx="855921" cy="771345"/>
                </a:xfrm>
              </p:grpSpPr>
              <p:cxnSp>
                <p:nvCxnSpPr>
                  <p:cNvPr id="258" name="직선 화살표 연결선 257">
                    <a:extLst>
                      <a:ext uri="{FF2B5EF4-FFF2-40B4-BE49-F238E27FC236}">
                        <a16:creationId xmlns:a16="http://schemas.microsoft.com/office/drawing/2014/main" id="{EA57FC1A-2C57-3388-8C9F-1F965C1873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40531" y="3101416"/>
                    <a:ext cx="638465" cy="445467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w="lg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직선 화살표 연결선 258">
                    <a:extLst>
                      <a:ext uri="{FF2B5EF4-FFF2-40B4-BE49-F238E27FC236}">
                        <a16:creationId xmlns:a16="http://schemas.microsoft.com/office/drawing/2014/main" id="{36859266-AD81-D074-E57F-C33368FA47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540716" flipV="1">
                    <a:off x="10123075" y="2838191"/>
                    <a:ext cx="0" cy="771345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w="lg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61D6913C-196A-C88E-930D-9A9E51E1116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44989" y="3149320"/>
                      <a:ext cx="358944" cy="313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55" name="TextBox 254">
                      <a:extLst>
                        <a:ext uri="{FF2B5EF4-FFF2-40B4-BE49-F238E27FC236}">
                          <a16:creationId xmlns:a16="http://schemas.microsoft.com/office/drawing/2014/main" id="{61D6913C-196A-C88E-930D-9A9E51E1116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44989" y="3149320"/>
                      <a:ext cx="358944" cy="31361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923" r="-84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F34502CF-D81B-AC1D-8CCC-437AA4BF9F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00271" y="3982546"/>
                      <a:ext cx="366960" cy="313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56" name="TextBox 255">
                      <a:extLst>
                        <a:ext uri="{FF2B5EF4-FFF2-40B4-BE49-F238E27FC236}">
                          <a16:creationId xmlns:a16="http://schemas.microsoft.com/office/drawing/2014/main" id="{F34502CF-D81B-AC1D-8CCC-437AA4BF9FC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00271" y="3982546"/>
                      <a:ext cx="366960" cy="313612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1961" r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9EB9E687-EA54-051D-2DEA-4BF6D64F69D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180540" y="3943477"/>
                      <a:ext cx="39086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57" name="TextBox 256">
                      <a:extLst>
                        <a:ext uri="{FF2B5EF4-FFF2-40B4-BE49-F238E27FC236}">
                          <a16:creationId xmlns:a16="http://schemas.microsoft.com/office/drawing/2014/main" id="{9EB9E687-EA54-051D-2DEA-4BF6D64F69D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180540" y="3943477"/>
                      <a:ext cx="390866" cy="3077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563"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6" name="그룹 225">
                <a:extLst>
                  <a:ext uri="{FF2B5EF4-FFF2-40B4-BE49-F238E27FC236}">
                    <a16:creationId xmlns:a16="http://schemas.microsoft.com/office/drawing/2014/main" id="{D2F42028-218C-ECD6-525C-92513F6EFC0E}"/>
                  </a:ext>
                </a:extLst>
              </p:cNvPr>
              <p:cNvGrpSpPr/>
              <p:nvPr/>
            </p:nvGrpSpPr>
            <p:grpSpPr>
              <a:xfrm>
                <a:off x="9442052" y="2204161"/>
                <a:ext cx="1680844" cy="933976"/>
                <a:chOff x="9508746" y="2562415"/>
                <a:chExt cx="1680844" cy="933976"/>
              </a:xfrm>
            </p:grpSpPr>
            <p:grpSp>
              <p:nvGrpSpPr>
                <p:cNvPr id="244" name="그룹 243">
                  <a:extLst>
                    <a:ext uri="{FF2B5EF4-FFF2-40B4-BE49-F238E27FC236}">
                      <a16:creationId xmlns:a16="http://schemas.microsoft.com/office/drawing/2014/main" id="{A374F8BF-5516-C659-C7DD-15A99A8AE20D}"/>
                    </a:ext>
                  </a:extLst>
                </p:cNvPr>
                <p:cNvGrpSpPr/>
                <p:nvPr/>
              </p:nvGrpSpPr>
              <p:grpSpPr>
                <a:xfrm>
                  <a:off x="9794574" y="2669747"/>
                  <a:ext cx="1022093" cy="594790"/>
                  <a:chOff x="9956903" y="2952093"/>
                  <a:chExt cx="1022093" cy="594790"/>
                </a:xfrm>
              </p:grpSpPr>
              <p:cxnSp>
                <p:nvCxnSpPr>
                  <p:cNvPr id="252" name="직선 화살표 연결선 251">
                    <a:extLst>
                      <a:ext uri="{FF2B5EF4-FFF2-40B4-BE49-F238E27FC236}">
                        <a16:creationId xmlns:a16="http://schemas.microsoft.com/office/drawing/2014/main" id="{7AA16C36-678B-C3E3-BD5E-20EBD7B500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340531" y="3101416"/>
                    <a:ext cx="638465" cy="445467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w="lg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화살표 연결선 252">
                    <a:extLst>
                      <a:ext uri="{FF2B5EF4-FFF2-40B4-BE49-F238E27FC236}">
                        <a16:creationId xmlns:a16="http://schemas.microsoft.com/office/drawing/2014/main" id="{00AEE518-BDF1-5A44-E68B-25BC1DB84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9956903" y="2952093"/>
                    <a:ext cx="383628" cy="590293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headEnd w="lg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5" name="직선 연결선 244">
                  <a:extLst>
                    <a:ext uri="{FF2B5EF4-FFF2-40B4-BE49-F238E27FC236}">
                      <a16:creationId xmlns:a16="http://schemas.microsoft.com/office/drawing/2014/main" id="{F62AC409-F79E-6D4B-A59F-599D9C2B46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171548" y="3260871"/>
                  <a:ext cx="101804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01528E11-C5AD-A628-FAB1-B1348BB3EF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24602" y="2831480"/>
                      <a:ext cx="39086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6" name="TextBox 245">
                      <a:extLst>
                        <a:ext uri="{FF2B5EF4-FFF2-40B4-BE49-F238E27FC236}">
                          <a16:creationId xmlns:a16="http://schemas.microsoft.com/office/drawing/2014/main" id="{01528E11-C5AD-A628-FAB1-B1348BB3EFA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24602" y="2831480"/>
                      <a:ext cx="390866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4688" b="-117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614EEC7B-27CB-88A5-3183-4B096551ADA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879863" y="3188614"/>
                      <a:ext cx="66717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7" name="TextBox 246">
                      <a:extLst>
                        <a:ext uri="{FF2B5EF4-FFF2-40B4-BE49-F238E27FC236}">
                          <a16:creationId xmlns:a16="http://schemas.microsoft.com/office/drawing/2014/main" id="{614EEC7B-27CB-88A5-3183-4B096551ADA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879863" y="3188614"/>
                      <a:ext cx="667170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58DA202C-C2FB-CE74-DE31-2877D70329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8746" y="2562415"/>
                      <a:ext cx="406009" cy="313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8" name="TextBox 247">
                      <a:extLst>
                        <a:ext uri="{FF2B5EF4-FFF2-40B4-BE49-F238E27FC236}">
                          <a16:creationId xmlns:a16="http://schemas.microsoft.com/office/drawing/2014/main" id="{58DA202C-C2FB-CE74-DE31-2877D70329B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8746" y="2562415"/>
                      <a:ext cx="406009" cy="31361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t="-1923" r="-597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F1D62C88-B5CB-9788-3F01-5C00D71582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36892" y="2658856"/>
                      <a:ext cx="435568" cy="31361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49" name="TextBox 248">
                      <a:extLst>
                        <a:ext uri="{FF2B5EF4-FFF2-40B4-BE49-F238E27FC236}">
                          <a16:creationId xmlns:a16="http://schemas.microsoft.com/office/drawing/2014/main" id="{F1D62C88-B5CB-9788-3F01-5C00D71582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36892" y="2658856"/>
                      <a:ext cx="435568" cy="31361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t="-1923" r="-845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0" name="원호 249">
                  <a:extLst>
                    <a:ext uri="{FF2B5EF4-FFF2-40B4-BE49-F238E27FC236}">
                      <a16:creationId xmlns:a16="http://schemas.microsoft.com/office/drawing/2014/main" id="{0B7B5F5C-1A34-C95B-A490-7E2DE2CDBB48}"/>
                    </a:ext>
                  </a:extLst>
                </p:cNvPr>
                <p:cNvSpPr/>
                <p:nvPr/>
              </p:nvSpPr>
              <p:spPr>
                <a:xfrm rot="13566975" flipV="1">
                  <a:off x="10142486" y="2860474"/>
                  <a:ext cx="651050" cy="509412"/>
                </a:xfrm>
                <a:prstGeom prst="arc">
                  <a:avLst>
                    <a:gd name="adj1" fmla="val 11946775"/>
                    <a:gd name="adj2" fmla="val 16026463"/>
                  </a:avLst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32FDF79C-0BDF-8804-E6A9-C9772D2810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66122" y="2907752"/>
                      <a:ext cx="3522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51" name="TextBox 250">
                      <a:extLst>
                        <a:ext uri="{FF2B5EF4-FFF2-40B4-BE49-F238E27FC236}">
                          <a16:creationId xmlns:a16="http://schemas.microsoft.com/office/drawing/2014/main" id="{32FDF79C-0BDF-8804-E6A9-C9772D2810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66122" y="2907752"/>
                      <a:ext cx="352200" cy="307777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b="-12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27" name="그룹 226">
                <a:extLst>
                  <a:ext uri="{FF2B5EF4-FFF2-40B4-BE49-F238E27FC236}">
                    <a16:creationId xmlns:a16="http://schemas.microsoft.com/office/drawing/2014/main" id="{5551E5A2-2282-634E-D365-3A4A994B1FC9}"/>
                  </a:ext>
                </a:extLst>
              </p:cNvPr>
              <p:cNvGrpSpPr/>
              <p:nvPr/>
            </p:nvGrpSpPr>
            <p:grpSpPr>
              <a:xfrm>
                <a:off x="8865048" y="215603"/>
                <a:ext cx="2669396" cy="1978558"/>
                <a:chOff x="8887327" y="535038"/>
                <a:chExt cx="2669396" cy="1978558"/>
              </a:xfrm>
            </p:grpSpPr>
            <p:grpSp>
              <p:nvGrpSpPr>
                <p:cNvPr id="228" name="그룹 227">
                  <a:extLst>
                    <a:ext uri="{FF2B5EF4-FFF2-40B4-BE49-F238E27FC236}">
                      <a16:creationId xmlns:a16="http://schemas.microsoft.com/office/drawing/2014/main" id="{1F7C6BF7-B7EC-AA31-3275-8E33EA67D8EE}"/>
                    </a:ext>
                  </a:extLst>
                </p:cNvPr>
                <p:cNvGrpSpPr/>
                <p:nvPr/>
              </p:nvGrpSpPr>
              <p:grpSpPr>
                <a:xfrm rot="17633459">
                  <a:off x="9840840" y="1543205"/>
                  <a:ext cx="985374" cy="404112"/>
                  <a:chOff x="9092801" y="2689458"/>
                  <a:chExt cx="985374" cy="404112"/>
                </a:xfrm>
              </p:grpSpPr>
              <p:sp>
                <p:nvSpPr>
                  <p:cNvPr id="240" name="사각형: 둥근 모서리 239">
                    <a:extLst>
                      <a:ext uri="{FF2B5EF4-FFF2-40B4-BE49-F238E27FC236}">
                        <a16:creationId xmlns:a16="http://schemas.microsoft.com/office/drawing/2014/main" id="{B18DDF2D-1150-6C2F-D55C-F3559BB9875A}"/>
                      </a:ext>
                    </a:extLst>
                  </p:cNvPr>
                  <p:cNvSpPr/>
                  <p:nvPr/>
                </p:nvSpPr>
                <p:spPr>
                  <a:xfrm flipH="1">
                    <a:off x="9092801" y="2745264"/>
                    <a:ext cx="985374" cy="293265"/>
                  </a:xfrm>
                  <a:prstGeom prst="roundRect">
                    <a:avLst>
                      <a:gd name="adj" fmla="val 6613"/>
                    </a:avLst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5200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0" scaled="0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/>
                  </a:p>
                </p:txBody>
              </p:sp>
              <p:sp>
                <p:nvSpPr>
                  <p:cNvPr id="241" name="사각형: 둥근 모서리 240">
                    <a:extLst>
                      <a:ext uri="{FF2B5EF4-FFF2-40B4-BE49-F238E27FC236}">
                        <a16:creationId xmlns:a16="http://schemas.microsoft.com/office/drawing/2014/main" id="{ABB88C99-79BA-39AB-4D2D-451D37282DD1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393109" y="2810601"/>
                    <a:ext cx="403669" cy="162270"/>
                  </a:xfrm>
                  <a:prstGeom prst="roundRect">
                    <a:avLst>
                      <a:gd name="adj" fmla="val 4645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/>
                  </a:p>
                </p:txBody>
              </p:sp>
              <p:sp>
                <p:nvSpPr>
                  <p:cNvPr id="242" name="사각형: 둥근 모서리 241">
                    <a:extLst>
                      <a:ext uri="{FF2B5EF4-FFF2-40B4-BE49-F238E27FC236}">
                        <a16:creationId xmlns:a16="http://schemas.microsoft.com/office/drawing/2014/main" id="{2DB4A05B-2B7E-70E8-8756-1C0A54123F5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077711" y="2810600"/>
                    <a:ext cx="403669" cy="162270"/>
                  </a:xfrm>
                  <a:prstGeom prst="roundRect">
                    <a:avLst>
                      <a:gd name="adj" fmla="val 4645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/>
                  </a:p>
                </p:txBody>
              </p:sp>
              <p:sp>
                <p:nvSpPr>
                  <p:cNvPr id="243" name="사각형: 둥근 모서리 242">
                    <a:extLst>
                      <a:ext uri="{FF2B5EF4-FFF2-40B4-BE49-F238E27FC236}">
                        <a16:creationId xmlns:a16="http://schemas.microsoft.com/office/drawing/2014/main" id="{F48444E5-947A-F320-FF44-A7B7A72A487C}"/>
                      </a:ext>
                    </a:extLst>
                  </p:cNvPr>
                  <p:cNvSpPr/>
                  <p:nvPr/>
                </p:nvSpPr>
                <p:spPr>
                  <a:xfrm rot="2700000">
                    <a:off x="9697715" y="2810158"/>
                    <a:ext cx="403669" cy="162270"/>
                  </a:xfrm>
                  <a:prstGeom prst="roundRect">
                    <a:avLst>
                      <a:gd name="adj" fmla="val 46452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00" b="1" dirty="0"/>
                  </a:p>
                </p:txBody>
              </p:sp>
            </p:grpSp>
            <p:cxnSp>
              <p:nvCxnSpPr>
                <p:cNvPr id="229" name="직선 화살표 연결선 228">
                  <a:extLst>
                    <a:ext uri="{FF2B5EF4-FFF2-40B4-BE49-F238E27FC236}">
                      <a16:creationId xmlns:a16="http://schemas.microsoft.com/office/drawing/2014/main" id="{33AA4C04-6DA8-FE4D-1E1D-6E1A97A501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10332" y="925931"/>
                  <a:ext cx="357151" cy="83677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직선 연결선 229">
                  <a:extLst>
                    <a:ext uri="{FF2B5EF4-FFF2-40B4-BE49-F238E27FC236}">
                      <a16:creationId xmlns:a16="http://schemas.microsoft.com/office/drawing/2014/main" id="{4E56A733-5C4A-E9A9-6ED6-C4BD33763F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325168" y="1297508"/>
                  <a:ext cx="731452" cy="45041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D2F99939-8364-0A51-168E-D03BC74AFF1A}"/>
                    </a:ext>
                  </a:extLst>
                </p:cNvPr>
                <p:cNvSpPr txBox="1"/>
                <p:nvPr/>
              </p:nvSpPr>
              <p:spPr>
                <a:xfrm>
                  <a:off x="9921245" y="535038"/>
                  <a:ext cx="163547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+mn-lt"/>
                      <a:ea typeface="G마켓 산스 Medium" panose="02000000000000000000" pitchFamily="50" charset="-127"/>
                    </a:rPr>
                    <a:t>Driving direction</a:t>
                  </a:r>
                  <a:endParaRPr lang="ko-KR" altLang="en-US" sz="1200" dirty="0">
                    <a:latin typeface="+mn-lt"/>
                    <a:ea typeface="G마켓 산스 Medium" panose="02000000000000000000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AC9210F0-B98A-4E9E-7357-1FE618A293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06074" y="1542910"/>
                      <a:ext cx="75802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32" name="TextBox 231">
                      <a:extLst>
                        <a:ext uri="{FF2B5EF4-FFF2-40B4-BE49-F238E27FC236}">
                          <a16:creationId xmlns:a16="http://schemas.microsoft.com/office/drawing/2014/main" id="{AC9210F0-B98A-4E9E-7357-1FE618A293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606074" y="1542910"/>
                      <a:ext cx="758028" cy="307777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b="-98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33" name="직선 연결선 232">
                  <a:extLst>
                    <a:ext uri="{FF2B5EF4-FFF2-40B4-BE49-F238E27FC236}">
                      <a16:creationId xmlns:a16="http://schemas.microsoft.com/office/drawing/2014/main" id="{B52F37FE-082D-798A-FAFF-1FF3EC85C6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74571" y="1542910"/>
                  <a:ext cx="531050" cy="202505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화살표 연결선 233">
                  <a:extLst>
                    <a:ext uri="{FF2B5EF4-FFF2-40B4-BE49-F238E27FC236}">
                      <a16:creationId xmlns:a16="http://schemas.microsoft.com/office/drawing/2014/main" id="{E6990539-5B20-C638-2C7B-CF9C93AABB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26454" y="1750773"/>
                  <a:ext cx="800004" cy="30199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원호 234">
                  <a:extLst>
                    <a:ext uri="{FF2B5EF4-FFF2-40B4-BE49-F238E27FC236}">
                      <a16:creationId xmlns:a16="http://schemas.microsoft.com/office/drawing/2014/main" id="{11F534F8-1EB4-ED6C-A3C7-7E05B3180BB2}"/>
                    </a:ext>
                  </a:extLst>
                </p:cNvPr>
                <p:cNvSpPr/>
                <p:nvPr/>
              </p:nvSpPr>
              <p:spPr>
                <a:xfrm rot="11608865" flipV="1">
                  <a:off x="10355162" y="1074091"/>
                  <a:ext cx="651050" cy="509412"/>
                </a:xfrm>
                <a:prstGeom prst="arc">
                  <a:avLst>
                    <a:gd name="adj1" fmla="val 11946775"/>
                    <a:gd name="adj2" fmla="val 17587667"/>
                  </a:avLst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CB9ADFA8-6ADC-0F0D-3279-4B055F7759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766167" y="823352"/>
                      <a:ext cx="3522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36" name="TextBox 235">
                      <a:extLst>
                        <a:ext uri="{FF2B5EF4-FFF2-40B4-BE49-F238E27FC236}">
                          <a16:creationId xmlns:a16="http://schemas.microsoft.com/office/drawing/2014/main" id="{CB9ADFA8-6ADC-0F0D-3279-4B055F7759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766167" y="823352"/>
                      <a:ext cx="352200" cy="30777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 b="-98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B911878F-CA05-6259-34D5-074969F58B62}"/>
                    </a:ext>
                  </a:extLst>
                </p:cNvPr>
                <p:cNvSpPr txBox="1"/>
                <p:nvPr/>
              </p:nvSpPr>
              <p:spPr>
                <a:xfrm>
                  <a:off x="8887327" y="2051931"/>
                  <a:ext cx="123272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200" dirty="0">
                      <a:latin typeface="+mn-lt"/>
                      <a:ea typeface="G마켓 산스 Medium" panose="02000000000000000000" pitchFamily="50" charset="-127"/>
                    </a:rPr>
                    <a:t>Free sliding direction</a:t>
                  </a:r>
                  <a:endParaRPr lang="ko-KR" altLang="en-US" sz="1200" dirty="0">
                    <a:latin typeface="+mn-lt"/>
                    <a:ea typeface="G마켓 산스 Medium" panose="02000000000000000000" pitchFamily="50" charset="-127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E418DEDF-BA1F-2F29-DDBE-C77433FA66F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68994" y="1573898"/>
                      <a:ext cx="35220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oMath>
                        </m:oMathPara>
                      </a14:m>
                      <a:endParaRPr lang="ko-KR" altLang="en-US" sz="1400" dirty="0">
                        <a:latin typeface="+mn-lt"/>
                      </a:endParaRPr>
                    </a:p>
                  </p:txBody>
                </p:sp>
              </mc:Choice>
              <mc:Fallback xmlns="">
                <p:sp>
                  <p:nvSpPr>
                    <p:cNvPr id="238" name="TextBox 237">
                      <a:extLst>
                        <a:ext uri="{FF2B5EF4-FFF2-40B4-BE49-F238E27FC236}">
                          <a16:creationId xmlns:a16="http://schemas.microsoft.com/office/drawing/2014/main" id="{E418DEDF-BA1F-2F29-DDBE-C77433FA66F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68994" y="1573898"/>
                      <a:ext cx="352200" cy="30777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b="-98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39" name="원호 238">
                  <a:extLst>
                    <a:ext uri="{FF2B5EF4-FFF2-40B4-BE49-F238E27FC236}">
                      <a16:creationId xmlns:a16="http://schemas.microsoft.com/office/drawing/2014/main" id="{69E704B5-6739-5CED-3948-ADF5E8338F2B}"/>
                    </a:ext>
                  </a:extLst>
                </p:cNvPr>
                <p:cNvSpPr/>
                <p:nvPr/>
              </p:nvSpPr>
              <p:spPr>
                <a:xfrm rot="3893367" flipV="1">
                  <a:off x="9779807" y="1564883"/>
                  <a:ext cx="651050" cy="509412"/>
                </a:xfrm>
                <a:prstGeom prst="arc">
                  <a:avLst>
                    <a:gd name="adj1" fmla="val 11946775"/>
                    <a:gd name="adj2" fmla="val 16026463"/>
                  </a:avLst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0CB0856-8C3C-CBA4-893B-513CACC8B415}"/>
              </a:ext>
            </a:extLst>
          </p:cNvPr>
          <p:cNvGrpSpPr/>
          <p:nvPr/>
        </p:nvGrpSpPr>
        <p:grpSpPr>
          <a:xfrm>
            <a:off x="20537066" y="13841242"/>
            <a:ext cx="3644776" cy="6533936"/>
            <a:chOff x="19718113" y="13851656"/>
            <a:chExt cx="3644776" cy="6533936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2E3EE97-A8E1-5E96-3862-79FF98F755C8}"/>
                </a:ext>
              </a:extLst>
            </p:cNvPr>
            <p:cNvGrpSpPr/>
            <p:nvPr/>
          </p:nvGrpSpPr>
          <p:grpSpPr>
            <a:xfrm>
              <a:off x="19718113" y="13851656"/>
              <a:ext cx="3500361" cy="6041385"/>
              <a:chOff x="8688332" y="1059857"/>
              <a:chExt cx="2758962" cy="5324710"/>
            </a:xfrm>
          </p:grpSpPr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id="{C2E464DA-A47C-89A4-EEE3-D8BF916183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BEBA8EAE-BF5A-486C-A8C5-ECC9F3942E4B}">
                    <a14:imgProps xmlns:a14="http://schemas.microsoft.com/office/drawing/2010/main">
                      <a14:imgLayer r:embed="rId20">
                        <a14:imgEffect>
                          <a14:backgroundRemoval t="9272" b="93723" l="9818" r="89818">
                            <a14:foregroundMark x1="48606" y1="9415" x2="48485" y2="10128"/>
                            <a14:foregroundMark x1="42909" y1="90300" x2="41818" y2="93723"/>
                          </a14:backgroundRemoval>
                        </a14:imgEffect>
                      </a14:imgLayer>
                    </a14:imgProps>
                  </a:ext>
                </a:extLst>
              </a:blip>
              <a:srcRect r="13053"/>
              <a:stretch/>
            </p:blipFill>
            <p:spPr>
              <a:xfrm>
                <a:off x="9290567" y="4173909"/>
                <a:ext cx="2156727" cy="2210658"/>
              </a:xfrm>
              <a:prstGeom prst="rect">
                <a:avLst/>
              </a:prstGeom>
            </p:spPr>
          </p:pic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D85C2A72-7F2B-B492-9724-D71B231EC343}"/>
                  </a:ext>
                </a:extLst>
              </p:cNvPr>
              <p:cNvGrpSpPr/>
              <p:nvPr/>
            </p:nvGrpSpPr>
            <p:grpSpPr>
              <a:xfrm>
                <a:off x="8688332" y="1059857"/>
                <a:ext cx="2662785" cy="3226196"/>
                <a:chOff x="8688332" y="1059857"/>
                <a:chExt cx="2662785" cy="3226196"/>
              </a:xfrm>
            </p:grpSpPr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E2F7AEF8-BCD8-A10D-DE3A-EB5D26FE19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8332" y="1633928"/>
                  <a:ext cx="2662785" cy="0"/>
                </a:xfrm>
                <a:prstGeom prst="line">
                  <a:avLst/>
                </a:prstGeom>
                <a:ln w="508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5355737C-19F2-02F8-DF52-F78BFE096D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859796" y="3513018"/>
                  <a:ext cx="631266" cy="7730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>
                  <a:extLst>
                    <a:ext uri="{FF2B5EF4-FFF2-40B4-BE49-F238E27FC236}">
                      <a16:creationId xmlns:a16="http://schemas.microsoft.com/office/drawing/2014/main" id="{8DD5F037-B4A6-AED3-A954-E78BB42D9E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84771" y="3513018"/>
                  <a:ext cx="682920" cy="77303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ED114F7B-84DD-2575-BFBE-C8993D33EE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88492" y="3513018"/>
                  <a:ext cx="1249946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1486CA12-49BB-7601-1994-6A6629ECF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156031" y="3508830"/>
                  <a:ext cx="183357" cy="4188"/>
                </a:xfrm>
                <a:prstGeom prst="line">
                  <a:avLst/>
                </a:prstGeom>
                <a:ln w="698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7A0E824C-0F91-F34D-4161-C832CC6B30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31203" y="1633928"/>
                  <a:ext cx="859858" cy="2652125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직선 연결선 204">
                  <a:extLst>
                    <a:ext uri="{FF2B5EF4-FFF2-40B4-BE49-F238E27FC236}">
                      <a16:creationId xmlns:a16="http://schemas.microsoft.com/office/drawing/2014/main" id="{76A0E054-874D-D8CA-F33E-433D550D6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452730" y="1671619"/>
                  <a:ext cx="38331" cy="2614434"/>
                </a:xfrm>
                <a:prstGeom prst="line">
                  <a:avLst/>
                </a:prstGeom>
                <a:ln w="25400">
                  <a:solidFill>
                    <a:srgbClr val="00B050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id="{574594C7-D45B-E573-80CE-9ABEDEE6ACF1}"/>
                    </a:ext>
                  </a:extLst>
                </p:cNvPr>
                <p:cNvGrpSpPr/>
                <p:nvPr/>
              </p:nvGrpSpPr>
              <p:grpSpPr>
                <a:xfrm>
                  <a:off x="9631203" y="1059857"/>
                  <a:ext cx="821527" cy="628652"/>
                  <a:chOff x="9631203" y="1059857"/>
                  <a:chExt cx="821527" cy="628652"/>
                </a:xfrm>
              </p:grpSpPr>
              <p:cxnSp>
                <p:nvCxnSpPr>
                  <p:cNvPr id="220" name="직선 연결선 219">
                    <a:extLst>
                      <a:ext uri="{FF2B5EF4-FFF2-40B4-BE49-F238E27FC236}">
                        <a16:creationId xmlns:a16="http://schemas.microsoft.com/office/drawing/2014/main" id="{CBA187D6-454F-5EDE-00B2-0669B3FDD5E3}"/>
                      </a:ext>
                    </a:extLst>
                  </p:cNvPr>
                  <p:cNvCxnSpPr/>
                  <p:nvPr/>
                </p:nvCxnSpPr>
                <p:spPr>
                  <a:xfrm>
                    <a:off x="9636814" y="1126842"/>
                    <a:ext cx="0" cy="5616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직선 연결선 220">
                    <a:extLst>
                      <a:ext uri="{FF2B5EF4-FFF2-40B4-BE49-F238E27FC236}">
                        <a16:creationId xmlns:a16="http://schemas.microsoft.com/office/drawing/2014/main" id="{0746854B-749C-6395-E8F3-00A675B34E09}"/>
                      </a:ext>
                    </a:extLst>
                  </p:cNvPr>
                  <p:cNvCxnSpPr/>
                  <p:nvPr/>
                </p:nvCxnSpPr>
                <p:spPr>
                  <a:xfrm>
                    <a:off x="10452730" y="1126842"/>
                    <a:ext cx="0" cy="5616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직선 화살표 연결선 221">
                    <a:extLst>
                      <a:ext uri="{FF2B5EF4-FFF2-40B4-BE49-F238E27FC236}">
                        <a16:creationId xmlns:a16="http://schemas.microsoft.com/office/drawing/2014/main" id="{C46463BA-8021-353F-AAB5-AA33ACA24026}"/>
                      </a:ext>
                    </a:extLst>
                  </p:cNvPr>
                  <p:cNvCxnSpPr/>
                  <p:nvPr/>
                </p:nvCxnSpPr>
                <p:spPr>
                  <a:xfrm>
                    <a:off x="9631203" y="1368043"/>
                    <a:ext cx="821527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23" name="TextBox 222">
                        <a:extLst>
                          <a:ext uri="{FF2B5EF4-FFF2-40B4-BE49-F238E27FC236}">
                            <a16:creationId xmlns:a16="http://schemas.microsoft.com/office/drawing/2014/main" id="{6E2D6278-DB30-E5FC-3ED4-EF290444495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42426" y="1059857"/>
                        <a:ext cx="81030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sz="1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𝐸𝑟𝑟𝑜𝑟</m:t>
                              </m:r>
                            </m:oMath>
                          </m:oMathPara>
                        </a14:m>
                        <a:endParaRPr lang="ko-KR" altLang="en-US" sz="140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83" name="TextBox 182">
                        <a:extLst>
                          <a:ext uri="{FF2B5EF4-FFF2-40B4-BE49-F238E27FC236}">
                            <a16:creationId xmlns:a16="http://schemas.microsoft.com/office/drawing/2014/main" id="{95D92EF4-F27E-9B5C-6E62-968D1AEE371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42426" y="1059857"/>
                        <a:ext cx="810303" cy="307777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07" name="직선 연결선 206">
                  <a:extLst>
                    <a:ext uri="{FF2B5EF4-FFF2-40B4-BE49-F238E27FC236}">
                      <a16:creationId xmlns:a16="http://schemas.microsoft.com/office/drawing/2014/main" id="{92298101-2930-B401-BA60-DFE150A98C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8263" y="1631219"/>
                  <a:ext cx="535279" cy="1479"/>
                </a:xfrm>
                <a:prstGeom prst="line">
                  <a:avLst/>
                </a:prstGeom>
                <a:ln w="857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ABF335C6-20A6-9A77-C794-7838913FF713}"/>
                    </a:ext>
                  </a:extLst>
                </p:cNvPr>
                <p:cNvSpPr txBox="1"/>
                <p:nvPr/>
              </p:nvSpPr>
              <p:spPr>
                <a:xfrm>
                  <a:off x="10439224" y="2781238"/>
                  <a:ext cx="78030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00B05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Distance</a:t>
                  </a:r>
                  <a:endParaRPr lang="ko-KR" altLang="en-US" sz="800" dirty="0">
                    <a:solidFill>
                      <a:srgbClr val="00B05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209" name="TextBox 208">
                  <a:extLst>
                    <a:ext uri="{FF2B5EF4-FFF2-40B4-BE49-F238E27FC236}">
                      <a16:creationId xmlns:a16="http://schemas.microsoft.com/office/drawing/2014/main" id="{772BFA95-F721-4F80-3BC5-37FB7FD7BAC1}"/>
                    </a:ext>
                  </a:extLst>
                </p:cNvPr>
                <p:cNvSpPr txBox="1"/>
                <p:nvPr/>
              </p:nvSpPr>
              <p:spPr>
                <a:xfrm>
                  <a:off x="9157783" y="3287268"/>
                  <a:ext cx="977404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solidFill>
                        <a:srgbClr val="FF0000"/>
                      </a:solidFill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Bounding Box</a:t>
                  </a:r>
                  <a:endParaRPr lang="ko-KR" altLang="en-US" sz="800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210" name="직선 연결선 209">
                  <a:extLst>
                    <a:ext uri="{FF2B5EF4-FFF2-40B4-BE49-F238E27FC236}">
                      <a16:creationId xmlns:a16="http://schemas.microsoft.com/office/drawing/2014/main" id="{6E2C0E3B-76B1-4247-6BEF-8C33A03E2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392178" y="1632698"/>
                  <a:ext cx="1098883" cy="26533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직선 연결선 210">
                  <a:extLst>
                    <a:ext uri="{FF2B5EF4-FFF2-40B4-BE49-F238E27FC236}">
                      <a16:creationId xmlns:a16="http://schemas.microsoft.com/office/drawing/2014/main" id="{5990689A-09C4-33E0-B77D-05C0E50AF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23543" y="1633108"/>
                  <a:ext cx="567518" cy="265294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직선 연결선 211">
                  <a:extLst>
                    <a:ext uri="{FF2B5EF4-FFF2-40B4-BE49-F238E27FC236}">
                      <a16:creationId xmlns:a16="http://schemas.microsoft.com/office/drawing/2014/main" id="{90A793E5-29B7-030F-040D-4576279CB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61438" y="1659556"/>
                  <a:ext cx="9584" cy="870818"/>
                </a:xfrm>
                <a:prstGeom prst="line">
                  <a:avLst/>
                </a:prstGeom>
                <a:ln w="857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B744C49F-322A-BD54-3AFD-EE927FD86BAA}"/>
                    </a:ext>
                  </a:extLst>
                </p:cNvPr>
                <p:cNvSpPr txBox="1"/>
                <p:nvPr/>
              </p:nvSpPr>
              <p:spPr>
                <a:xfrm>
                  <a:off x="10393206" y="3321278"/>
                  <a:ext cx="63879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image</a:t>
                  </a:r>
                  <a:endParaRPr lang="ko-KR" altLang="en-US" sz="8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4833D686-1380-4D77-25B2-5630D3C9B24C}"/>
                    </a:ext>
                  </a:extLst>
                </p:cNvPr>
                <p:cNvSpPr txBox="1"/>
                <p:nvPr/>
              </p:nvSpPr>
              <p:spPr>
                <a:xfrm>
                  <a:off x="10711011" y="1422673"/>
                  <a:ext cx="63879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800" dirty="0">
                      <a:latin typeface="G마켓 산스 Medium" panose="02000000000000000000" pitchFamily="50" charset="-127"/>
                      <a:ea typeface="G마켓 산스 Medium" panose="02000000000000000000" pitchFamily="50" charset="-127"/>
                    </a:rPr>
                    <a:t>door</a:t>
                  </a:r>
                  <a:endParaRPr lang="ko-KR" altLang="en-US" sz="8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grpSp>
              <p:nvGrpSpPr>
                <p:cNvPr id="215" name="그룹 214">
                  <a:extLst>
                    <a:ext uri="{FF2B5EF4-FFF2-40B4-BE49-F238E27FC236}">
                      <a16:creationId xmlns:a16="http://schemas.microsoft.com/office/drawing/2014/main" id="{4E6FD0D1-E306-15B6-8CC1-AC3F4E226775}"/>
                    </a:ext>
                  </a:extLst>
                </p:cNvPr>
                <p:cNvGrpSpPr/>
                <p:nvPr/>
              </p:nvGrpSpPr>
              <p:grpSpPr>
                <a:xfrm rot="5400000">
                  <a:off x="10368789" y="1763390"/>
                  <a:ext cx="870819" cy="628652"/>
                  <a:chOff x="9631203" y="1059857"/>
                  <a:chExt cx="821527" cy="628652"/>
                </a:xfrm>
              </p:grpSpPr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CC9F4CA5-CB5E-4323-61F5-89338BFE0CB8}"/>
                      </a:ext>
                    </a:extLst>
                  </p:cNvPr>
                  <p:cNvCxnSpPr/>
                  <p:nvPr/>
                </p:nvCxnSpPr>
                <p:spPr>
                  <a:xfrm>
                    <a:off x="9636814" y="1126842"/>
                    <a:ext cx="0" cy="5616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7" name="직선 연결선 216">
                    <a:extLst>
                      <a:ext uri="{FF2B5EF4-FFF2-40B4-BE49-F238E27FC236}">
                        <a16:creationId xmlns:a16="http://schemas.microsoft.com/office/drawing/2014/main" id="{33F6C2CF-6629-0039-91EE-9E9CA1210C4D}"/>
                      </a:ext>
                    </a:extLst>
                  </p:cNvPr>
                  <p:cNvCxnSpPr/>
                  <p:nvPr/>
                </p:nvCxnSpPr>
                <p:spPr>
                  <a:xfrm>
                    <a:off x="10452730" y="1126842"/>
                    <a:ext cx="0" cy="5616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직선 화살표 연결선 217">
                    <a:extLst>
                      <a:ext uri="{FF2B5EF4-FFF2-40B4-BE49-F238E27FC236}">
                        <a16:creationId xmlns:a16="http://schemas.microsoft.com/office/drawing/2014/main" id="{84F2EA1D-607D-F444-3736-17F42E207796}"/>
                      </a:ext>
                    </a:extLst>
                  </p:cNvPr>
                  <p:cNvCxnSpPr/>
                  <p:nvPr/>
                </p:nvCxnSpPr>
                <p:spPr>
                  <a:xfrm>
                    <a:off x="9631203" y="1368043"/>
                    <a:ext cx="821527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triangle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9" name="TextBox 218">
                        <a:extLst>
                          <a:ext uri="{FF2B5EF4-FFF2-40B4-BE49-F238E27FC236}">
                            <a16:creationId xmlns:a16="http://schemas.microsoft.com/office/drawing/2014/main" id="{47FD8C16-BA91-173F-26D7-6984D4A2B0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42426" y="1059857"/>
                        <a:ext cx="81030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ko-KR" sz="140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𝐸𝑟𝑟𝑜𝑟</m:t>
                              </m:r>
                            </m:oMath>
                          </m:oMathPara>
                        </a14:m>
                        <a:endParaRPr lang="ko-KR" altLang="en-US" sz="1400" dirty="0">
                          <a:solidFill>
                            <a:srgbClr val="FF0000"/>
                          </a:solidFill>
                          <a:latin typeface="G마켓 산스 Medium" panose="02000000000000000000" pitchFamily="50" charset="-127"/>
                          <a:ea typeface="G마켓 산스 Medium" panose="02000000000000000000" pitchFamily="50" charset="-127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4" name="TextBox 83">
                        <a:extLst>
                          <a:ext uri="{FF2B5EF4-FFF2-40B4-BE49-F238E27FC236}">
                            <a16:creationId xmlns:a16="http://schemas.microsoft.com/office/drawing/2014/main" id="{B46BE18F-1DE0-F17B-CB11-8DC9C2FB8E1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42426" y="1059857"/>
                        <a:ext cx="810303" cy="307777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ko-KR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2021FD8C-4616-7191-F197-1ADA2E925091}"/>
                </a:ext>
              </a:extLst>
            </p:cNvPr>
            <p:cNvSpPr txBox="1"/>
            <p:nvPr/>
          </p:nvSpPr>
          <p:spPr>
            <a:xfrm>
              <a:off x="20399365" y="19985482"/>
              <a:ext cx="2963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+mn-ea"/>
                  <a:ea typeface="+mn-ea"/>
                </a:rPr>
                <a:t>&lt;</a:t>
              </a:r>
              <a:r>
                <a:rPr lang="ko-KR" altLang="en-US" sz="2000" dirty="0">
                  <a:latin typeface="+mn-ea"/>
                  <a:ea typeface="+mn-ea"/>
                </a:rPr>
                <a:t>방역 모듈 </a:t>
              </a:r>
              <a:r>
                <a:rPr lang="en-US" altLang="ko-KR" sz="2000" dirty="0">
                  <a:latin typeface="+mn-ea"/>
                  <a:ea typeface="+mn-ea"/>
                </a:rPr>
                <a:t>PD control&gt;</a:t>
              </a:r>
              <a:endParaRPr lang="ko-KR" altLang="en-US" sz="2000" dirty="0">
                <a:latin typeface="+mn-ea"/>
                <a:ea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A433901-D48C-952A-5609-19415AEE8B3B}"/>
              </a:ext>
            </a:extLst>
          </p:cNvPr>
          <p:cNvGrpSpPr/>
          <p:nvPr/>
        </p:nvGrpSpPr>
        <p:grpSpPr>
          <a:xfrm>
            <a:off x="24259768" y="13335227"/>
            <a:ext cx="3287990" cy="7045562"/>
            <a:chOff x="24421906" y="13345891"/>
            <a:chExt cx="3287990" cy="7045562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63FEDAC-2BE4-36F4-8C94-33CCA5193921}"/>
                </a:ext>
              </a:extLst>
            </p:cNvPr>
            <p:cNvGrpSpPr/>
            <p:nvPr/>
          </p:nvGrpSpPr>
          <p:grpSpPr>
            <a:xfrm>
              <a:off x="24421906" y="13345891"/>
              <a:ext cx="3287990" cy="6519539"/>
              <a:chOff x="23384395" y="12847341"/>
              <a:chExt cx="3287990" cy="6519539"/>
            </a:xfrm>
          </p:grpSpPr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80469133-9CDE-1F0A-8374-621E8D71E9A5}"/>
                  </a:ext>
                </a:extLst>
              </p:cNvPr>
              <p:cNvGrpSpPr/>
              <p:nvPr/>
            </p:nvGrpSpPr>
            <p:grpSpPr>
              <a:xfrm>
                <a:off x="23396068" y="12847341"/>
                <a:ext cx="3013933" cy="4210012"/>
                <a:chOff x="6282774" y="961682"/>
                <a:chExt cx="2601270" cy="4465158"/>
              </a:xfrm>
            </p:grpSpPr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8A7D836D-112E-4D96-6634-6E090EA98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 rot="15111238">
                  <a:off x="5896736" y="2676001"/>
                  <a:ext cx="2577068" cy="1804991"/>
                </a:xfrm>
                <a:prstGeom prst="rect">
                  <a:avLst/>
                </a:prstGeom>
              </p:spPr>
            </p:pic>
            <p:cxnSp>
              <p:nvCxnSpPr>
                <p:cNvPr id="148" name="직선 연결선 147">
                  <a:extLst>
                    <a:ext uri="{FF2B5EF4-FFF2-40B4-BE49-F238E27FC236}">
                      <a16:creationId xmlns:a16="http://schemas.microsoft.com/office/drawing/2014/main" id="{8C0010BC-985F-69DE-32B7-805D978975BB}"/>
                    </a:ext>
                  </a:extLst>
                </p:cNvPr>
                <p:cNvCxnSpPr/>
                <p:nvPr/>
              </p:nvCxnSpPr>
              <p:spPr>
                <a:xfrm>
                  <a:off x="7236306" y="3714212"/>
                  <a:ext cx="157376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직선 연결선 148">
                  <a:extLst>
                    <a:ext uri="{FF2B5EF4-FFF2-40B4-BE49-F238E27FC236}">
                      <a16:creationId xmlns:a16="http://schemas.microsoft.com/office/drawing/2014/main" id="{F91423BB-08F7-1267-935A-6B0EFF5C43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4747" y="2048238"/>
                  <a:ext cx="740520" cy="256670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직선 연결선 149">
                  <a:extLst>
                    <a:ext uri="{FF2B5EF4-FFF2-40B4-BE49-F238E27FC236}">
                      <a16:creationId xmlns:a16="http://schemas.microsoft.com/office/drawing/2014/main" id="{F8377388-8075-9E1C-09B9-6A1BF68FFF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236307" y="1568171"/>
                  <a:ext cx="34024" cy="3737697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직선 연결선 150">
                  <a:extLst>
                    <a:ext uri="{FF2B5EF4-FFF2-40B4-BE49-F238E27FC236}">
                      <a16:creationId xmlns:a16="http://schemas.microsoft.com/office/drawing/2014/main" id="{E3E2FABA-3166-9DBE-CA38-C9C886562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6305" y="3319088"/>
                  <a:ext cx="1573765" cy="395124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직선 연결선 151">
                  <a:extLst>
                    <a:ext uri="{FF2B5EF4-FFF2-40B4-BE49-F238E27FC236}">
                      <a16:creationId xmlns:a16="http://schemas.microsoft.com/office/drawing/2014/main" id="{69B13140-39B5-ECBE-CC1F-1CF2C99C5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36304" y="1115177"/>
                  <a:ext cx="1592682" cy="2599035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13651936-7107-4661-EB99-212C1A78ED35}"/>
                    </a:ext>
                  </a:extLst>
                </p:cNvPr>
                <p:cNvSpPr/>
                <p:nvPr/>
              </p:nvSpPr>
              <p:spPr>
                <a:xfrm>
                  <a:off x="8810072" y="961682"/>
                  <a:ext cx="45719" cy="44651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16440A9-C70D-4990-ED3F-05C9E153693F}"/>
                    </a:ext>
                  </a:extLst>
                </p:cNvPr>
                <p:cNvSpPr txBox="1"/>
                <p:nvPr/>
              </p:nvSpPr>
              <p:spPr>
                <a:xfrm>
                  <a:off x="6870931" y="3714212"/>
                  <a:ext cx="326571" cy="424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/>
                    <a:t>A</a:t>
                  </a:r>
                  <a:endParaRPr lang="ko-KR" altLang="en-US" sz="2000" b="1" dirty="0"/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70DD15AA-F020-EA4B-AD54-5D07D11C2745}"/>
                    </a:ext>
                  </a:extLst>
                </p:cNvPr>
                <p:cNvSpPr txBox="1"/>
                <p:nvPr/>
              </p:nvSpPr>
              <p:spPr>
                <a:xfrm>
                  <a:off x="8557473" y="3695790"/>
                  <a:ext cx="326571" cy="424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/>
                    <a:t>B</a:t>
                  </a:r>
                  <a:endParaRPr lang="ko-KR" altLang="en-US" sz="2000" b="1" dirty="0"/>
                </a:p>
              </p:txBody>
            </p:sp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7FD30B95-D4C4-5A8A-0BED-E9BBA818BD60}"/>
                    </a:ext>
                  </a:extLst>
                </p:cNvPr>
                <p:cNvSpPr txBox="1"/>
                <p:nvPr/>
              </p:nvSpPr>
              <p:spPr>
                <a:xfrm>
                  <a:off x="8023188" y="1678906"/>
                  <a:ext cx="326571" cy="424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/>
                    <a:t>a</a:t>
                  </a:r>
                  <a:endParaRPr lang="ko-KR" altLang="en-US" sz="2000" b="1" dirty="0"/>
                </a:p>
              </p:txBody>
            </p:sp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FFD71A85-5BFD-A71C-4D1E-F9CCB7219745}"/>
                    </a:ext>
                  </a:extLst>
                </p:cNvPr>
                <p:cNvSpPr txBox="1"/>
                <p:nvPr/>
              </p:nvSpPr>
              <p:spPr>
                <a:xfrm>
                  <a:off x="8355931" y="3025757"/>
                  <a:ext cx="326571" cy="42435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2000" b="1" dirty="0"/>
                    <a:t>b</a:t>
                  </a:r>
                  <a:endParaRPr lang="ko-KR" altLang="en-US" sz="2000" b="1" dirty="0"/>
                </a:p>
              </p:txBody>
            </p:sp>
            <p:sp>
              <p:nvSpPr>
                <p:cNvPr id="158" name="원호 157">
                  <a:extLst>
                    <a:ext uri="{FF2B5EF4-FFF2-40B4-BE49-F238E27FC236}">
                      <a16:creationId xmlns:a16="http://schemas.microsoft.com/office/drawing/2014/main" id="{B8786B8C-1B6E-2502-82C5-C5332498EDF7}"/>
                    </a:ext>
                  </a:extLst>
                </p:cNvPr>
                <p:cNvSpPr/>
                <p:nvPr/>
              </p:nvSpPr>
              <p:spPr>
                <a:xfrm rot="2866306">
                  <a:off x="7390905" y="3176476"/>
                  <a:ext cx="914400" cy="914400"/>
                </a:xfrm>
                <a:prstGeom prst="arc">
                  <a:avLst>
                    <a:gd name="adj1" fmla="val 17624968"/>
                    <a:gd name="adj2" fmla="val 19066896"/>
                  </a:avLst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p:sp>
              <p:nvSpPr>
                <p:cNvPr id="159" name="원호 158">
                  <a:extLst>
                    <a:ext uri="{FF2B5EF4-FFF2-40B4-BE49-F238E27FC236}">
                      <a16:creationId xmlns:a16="http://schemas.microsoft.com/office/drawing/2014/main" id="{6D932343-6BA6-2F02-3C19-25AABDA581CF}"/>
                    </a:ext>
                  </a:extLst>
                </p:cNvPr>
                <p:cNvSpPr/>
                <p:nvPr/>
              </p:nvSpPr>
              <p:spPr>
                <a:xfrm rot="18510526">
                  <a:off x="6785970" y="2804978"/>
                  <a:ext cx="914400" cy="914400"/>
                </a:xfrm>
                <a:prstGeom prst="arc">
                  <a:avLst>
                    <a:gd name="adj1" fmla="val 17624968"/>
                    <a:gd name="adj2" fmla="val 19066896"/>
                  </a:avLst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E6883D30-1874-B3CF-E3F7-AE38035F0E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08863" y="3630022"/>
                      <a:ext cx="326571" cy="424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en-US" altLang="ko-KR" sz="2000" b="1" dirty="0"/>
                    </a:p>
                  </p:txBody>
                </p:sp>
              </mc:Choice>
              <mc:Fallback xmlns="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E6883D30-1874-B3CF-E3F7-AE38035F0E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08863" y="3630022"/>
                      <a:ext cx="326571" cy="424358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9D9ECAD7-A027-6072-3A49-0114F93163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56351" y="2612023"/>
                      <a:ext cx="326571" cy="424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α</m:t>
                            </m:r>
                          </m:oMath>
                        </m:oMathPara>
                      </a14:m>
                      <a:endParaRPr lang="en-US" altLang="ko-KR" sz="2000" b="1" dirty="0"/>
                    </a:p>
                  </p:txBody>
                </p:sp>
              </mc:Choice>
              <mc:Fallback xmlns="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9D9ECAD7-A027-6072-3A49-0114F93163C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6351" y="2612023"/>
                      <a:ext cx="326571" cy="424358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2" name="원호 161">
                  <a:extLst>
                    <a:ext uri="{FF2B5EF4-FFF2-40B4-BE49-F238E27FC236}">
                      <a16:creationId xmlns:a16="http://schemas.microsoft.com/office/drawing/2014/main" id="{98E94CF2-7D09-4BBF-2E38-C6C7C6A4AC69}"/>
                    </a:ext>
                  </a:extLst>
                </p:cNvPr>
                <p:cNvSpPr/>
                <p:nvPr/>
              </p:nvSpPr>
              <p:spPr>
                <a:xfrm>
                  <a:off x="7180048" y="2992819"/>
                  <a:ext cx="914400" cy="914400"/>
                </a:xfrm>
                <a:prstGeom prst="arc">
                  <a:avLst>
                    <a:gd name="adj1" fmla="val 16704907"/>
                    <a:gd name="adj2" fmla="val 234413"/>
                  </a:avLst>
                </a:prstGeom>
                <a:noFill/>
                <a:ln w="12700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00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DA2D7521-2318-A400-B7D9-6EC611902EB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87993" y="2754846"/>
                      <a:ext cx="326571" cy="424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θ</m:t>
                            </m:r>
                          </m:oMath>
                        </m:oMathPara>
                      </a14:m>
                      <a:endParaRPr lang="en-US" altLang="ko-KR" sz="2000" b="1" dirty="0"/>
                    </a:p>
                  </p:txBody>
                </p:sp>
              </mc:Choice>
              <mc:Fallback xmlns="">
                <p:sp>
                  <p:nvSpPr>
                    <p:cNvPr id="163" name="TextBox 162">
                      <a:extLst>
                        <a:ext uri="{FF2B5EF4-FFF2-40B4-BE49-F238E27FC236}">
                          <a16:creationId xmlns:a16="http://schemas.microsoft.com/office/drawing/2014/main" id="{DA2D7521-2318-A400-B7D9-6EC611902EB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87993" y="2754846"/>
                      <a:ext cx="326571" cy="424358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4" name="직선 화살표 연결선 163">
                  <a:extLst>
                    <a:ext uri="{FF2B5EF4-FFF2-40B4-BE49-F238E27FC236}">
                      <a16:creationId xmlns:a16="http://schemas.microsoft.com/office/drawing/2014/main" id="{532A4AE1-5A7C-DD52-B6B0-17E04EF95E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80519" y="4876202"/>
                  <a:ext cx="153974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5" name="TextBox 164">
                      <a:extLst>
                        <a:ext uri="{FF2B5EF4-FFF2-40B4-BE49-F238E27FC236}">
                          <a16:creationId xmlns:a16="http://schemas.microsoft.com/office/drawing/2014/main" id="{416D4715-29CE-5090-E670-1B21DF3F90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91121" y="4828458"/>
                      <a:ext cx="326571" cy="424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  <m:sub>
                                <m:r>
                                  <a:rPr lang="en-US" altLang="ko-KR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2000" b="1" dirty="0"/>
                    </a:p>
                  </p:txBody>
                </p:sp>
              </mc:Choice>
              <mc:Fallback xmlns="">
                <p:sp>
                  <p:nvSpPr>
                    <p:cNvPr id="165" name="TextBox 164">
                      <a:extLst>
                        <a:ext uri="{FF2B5EF4-FFF2-40B4-BE49-F238E27FC236}">
                          <a16:creationId xmlns:a16="http://schemas.microsoft.com/office/drawing/2014/main" id="{416D4715-29CE-5090-E670-1B21DF3F90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91121" y="4828458"/>
                      <a:ext cx="326571" cy="424358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 r="-12903" b="-30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6" name="직선 화살표 연결선 165">
                  <a:extLst>
                    <a:ext uri="{FF2B5EF4-FFF2-40B4-BE49-F238E27FC236}">
                      <a16:creationId xmlns:a16="http://schemas.microsoft.com/office/drawing/2014/main" id="{633F6B73-B57B-16E2-8843-B9637E0F5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07178" y="1817912"/>
                  <a:ext cx="170548" cy="6229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74D96E98-41A4-BE9C-A58A-588F148D91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483447" y="1543781"/>
                      <a:ext cx="326571" cy="424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oMath>
                        </m:oMathPara>
                      </a14:m>
                      <a:endParaRPr lang="en-US" altLang="ko-KR" sz="2000" b="1" dirty="0"/>
                    </a:p>
                  </p:txBody>
                </p:sp>
              </mc:Choice>
              <mc:Fallback xmlns="">
                <p:sp>
                  <p:nvSpPr>
                    <p:cNvPr id="167" name="TextBox 166">
                      <a:extLst>
                        <a:ext uri="{FF2B5EF4-FFF2-40B4-BE49-F238E27FC236}">
                          <a16:creationId xmlns:a16="http://schemas.microsoft.com/office/drawing/2014/main" id="{74D96E98-41A4-BE9C-A58A-588F148D914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483447" y="1543781"/>
                      <a:ext cx="326571" cy="424358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6AE8C4D2-A8C1-BC69-9DD5-14714304F9F3}"/>
                  </a:ext>
                </a:extLst>
              </p:cNvPr>
              <p:cNvGrpSpPr/>
              <p:nvPr/>
            </p:nvGrpSpPr>
            <p:grpSpPr>
              <a:xfrm>
                <a:off x="23384395" y="17362939"/>
                <a:ext cx="3287990" cy="2003941"/>
                <a:chOff x="24079421" y="13895790"/>
                <a:chExt cx="3287990" cy="200394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55EB7A1B-BAA3-2F06-A34D-8B23D8EF16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83181" y="13895790"/>
                      <a:ext cx="3284230" cy="139948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𝛼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G마켓 산스 Medium" panose="02000000000000000000" pitchFamily="50" charset="-127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2000" b="0" i="0" smtClean="0">
                                        <a:latin typeface="Cambria Math" panose="02040503050406030204" pitchFamily="18" charset="0"/>
                                        <a:ea typeface="G마켓 산스 Medium" panose="02000000000000000000" pitchFamily="50" charset="-127"/>
                                      </a:rPr>
                                      <m:t>tan</m:t>
                                    </m:r>
                                  </m:e>
                                  <m:sup>
                                    <m: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G마켓 산스 Medium" panose="02000000000000000000" pitchFamily="50" charset="-127"/>
                                      </a:rPr>
                                      <m:t>−1</m:t>
                                    </m:r>
                                  </m:sup>
                                </m:sSup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latin typeface="Cambria Math" panose="02040503050406030204" pitchFamily="18" charset="0"/>
                                        <a:ea typeface="G마켓 산스 Medium" panose="02000000000000000000" pitchFamily="50" charset="-127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  <a:ea typeface="G마켓 산스 Medium" panose="02000000000000000000" pitchFamily="50" charset="-127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  <a:ea typeface="G마켓 산스 Medium" panose="02000000000000000000" pitchFamily="50" charset="-127"/>
                                          </a:rPr>
                                          <m:t>𝛼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  <a:ea typeface="G마켓 산스 Medium" panose="02000000000000000000" pitchFamily="50" charset="-127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2000" b="0" i="0" smtClean="0">
                                                <a:latin typeface="Cambria Math" panose="02040503050406030204" pitchFamily="18" charset="0"/>
                                                <a:ea typeface="G마켓 산스 Medium" panose="02000000000000000000" pitchFamily="50" charset="-127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G마켓 산스 Medium" panose="02000000000000000000" pitchFamily="50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G마켓 산스 Medium" panose="02000000000000000000" pitchFamily="50" charset="-127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  <a:ea typeface="G마켓 산스 Medium" panose="02000000000000000000" pitchFamily="50" charset="-127"/>
                                          </a:rPr>
                                          <m:t>−</m:t>
                                        </m:r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  <a:ea typeface="G마켓 산스 Medium" panose="02000000000000000000" pitchFamily="50" charset="-127"/>
                                          </a:rPr>
                                          <m:t>𝑏</m:t>
                                        </m:r>
                                      </m:num>
                                      <m:den>
                                        <m:r>
                                          <a:rPr lang="en-US" altLang="ko-KR" sz="2000" b="0" i="1" smtClean="0">
                                            <a:latin typeface="Cambria Math" panose="02040503050406030204" pitchFamily="18" charset="0"/>
                                            <a:ea typeface="G마켓 산스 Medium" panose="02000000000000000000" pitchFamily="50" charset="-127"/>
                                          </a:rPr>
                                          <m:t>𝛼</m:t>
                                        </m:r>
                                        <m:func>
                                          <m:funcPr>
                                            <m:ctrlPr>
                                              <a:rPr lang="en-US" altLang="ko-KR" sz="2000" b="0" i="1" smtClean="0">
                                                <a:latin typeface="Cambria Math" panose="02040503050406030204" pitchFamily="18" charset="0"/>
                                                <a:ea typeface="G마켓 산스 Medium" panose="02000000000000000000" pitchFamily="50" charset="-127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ko-KR" sz="2000" b="0" i="0" smtClean="0">
                                                <a:latin typeface="Cambria Math" panose="02040503050406030204" pitchFamily="18" charset="0"/>
                                                <a:ea typeface="G마켓 산스 Medium" panose="02000000000000000000" pitchFamily="50" charset="-127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G마켓 산스 Medium" panose="02000000000000000000" pitchFamily="50" charset="-127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ko-KR" sz="2000" b="0" i="1" smtClean="0">
                                                    <a:latin typeface="Cambria Math" panose="02040503050406030204" pitchFamily="18" charset="0"/>
                                                    <a:ea typeface="G마켓 산스 Medium" panose="02000000000000000000" pitchFamily="50" charset="-127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d>
                                          </m:e>
                                        </m:func>
                                      </m:den>
                                    </m:f>
                                  </m:e>
                                </m:d>
                              </m:e>
                            </m:func>
                          </m:oMath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=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𝑏𝑐𝑜𝑠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𝛼</m:t>
                                </m:r>
                              </m:e>
                            </m:d>
                          </m:oMath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+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𝐿𝑠𝑖𝑛</m:t>
                            </m:r>
                            <m:d>
                              <m:d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𝛼</m:t>
                                </m:r>
                              </m:e>
                            </m:d>
                          </m:oMath>
                        </m:oMathPara>
                      </a14:m>
                      <a:br>
                        <a:rPr lang="en-US" altLang="ko-KR" sz="2000" b="0" i="1" dirty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</a:br>
                      <a:endParaRPr lang="en-US" altLang="ko-KR" sz="20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55EB7A1B-BAA3-2F06-A34D-8B23D8EF16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83181" y="13895790"/>
                      <a:ext cx="3284230" cy="139948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C5B7290D-9EB9-D53B-DB77-E279308864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4079421" y="15474999"/>
                      <a:ext cx="2882195" cy="4247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𝐸𝑟𝑟𝑜𝑟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𝑟𝑒𝑓</m:t>
                                </m:r>
                              </m:sub>
                            </m:sSub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G마켓 산스 Medium" panose="02000000000000000000" pitchFamily="50" charset="-127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𝑡</m:t>
                                </m:r>
                                <m:r>
                                  <a:rPr lang="en-US" altLang="ko-KR" sz="2000" b="0" i="1" smtClean="0">
                                    <a:latin typeface="Cambria Math" panose="02040503050406030204" pitchFamily="18" charset="0"/>
                                    <a:ea typeface="G마켓 산스 Medium" panose="02000000000000000000" pitchFamily="50" charset="-127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ko-KR" sz="2000" dirty="0">
                        <a:latin typeface="G마켓 산스 Medium" panose="02000000000000000000" pitchFamily="50" charset="-127"/>
                        <a:ea typeface="G마켓 산스 Medium" panose="02000000000000000000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46" name="TextBox 145">
                      <a:extLst>
                        <a:ext uri="{FF2B5EF4-FFF2-40B4-BE49-F238E27FC236}">
                          <a16:creationId xmlns:a16="http://schemas.microsoft.com/office/drawing/2014/main" id="{C5B7290D-9EB9-D53B-DB77-E2793088649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079421" y="15474999"/>
                      <a:ext cx="2882195" cy="424732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b="-857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A960ABB0-68E0-A84F-4A73-536DEA2B7D67}"/>
                </a:ext>
              </a:extLst>
            </p:cNvPr>
            <p:cNvSpPr txBox="1"/>
            <p:nvPr/>
          </p:nvSpPr>
          <p:spPr>
            <a:xfrm>
              <a:off x="24630434" y="19991343"/>
              <a:ext cx="2963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+mn-ea"/>
                  <a:ea typeface="+mn-ea"/>
                </a:rPr>
                <a:t>&lt;</a:t>
              </a:r>
              <a:r>
                <a:rPr lang="ko-KR" altLang="en-US" sz="2000" dirty="0">
                  <a:latin typeface="+mn-ea"/>
                  <a:ea typeface="+mn-ea"/>
                </a:rPr>
                <a:t>청소 모듈 </a:t>
              </a:r>
              <a:r>
                <a:rPr lang="en-US" altLang="ko-KR" sz="2000" dirty="0">
                  <a:latin typeface="+mn-ea"/>
                  <a:ea typeface="+mn-ea"/>
                </a:rPr>
                <a:t>PD control&gt;</a:t>
              </a:r>
              <a:endParaRPr lang="ko-KR" altLang="en-US" sz="2000" dirty="0">
                <a:latin typeface="+mn-ea"/>
                <a:ea typeface="+mn-ea"/>
              </a:endParaRPr>
            </a:p>
          </p:txBody>
        </p: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A95E5D15-6C2E-8C52-9BE5-FC8F61A0EF07}"/>
              </a:ext>
            </a:extLst>
          </p:cNvPr>
          <p:cNvSpPr txBox="1"/>
          <p:nvPr/>
        </p:nvSpPr>
        <p:spPr>
          <a:xfrm>
            <a:off x="8330895" y="12903001"/>
            <a:ext cx="3492976" cy="62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8675" lvl="1" indent="-457200" eaLnBrk="1" latinLnBrk="1" hangingPunct="1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3200" dirty="0">
                <a:latin typeface="+mn-ea"/>
                <a:ea typeface="+mn-ea"/>
              </a:rPr>
              <a:t>모듈화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011B8ADF-8E12-825A-3D51-2D3D57E20C94}"/>
              </a:ext>
            </a:extLst>
          </p:cNvPr>
          <p:cNvSpPr txBox="1"/>
          <p:nvPr/>
        </p:nvSpPr>
        <p:spPr>
          <a:xfrm>
            <a:off x="13195983" y="12839377"/>
            <a:ext cx="7528672" cy="8282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428625" eaLnBrk="1" latinLnBrk="1" hangingPunct="1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로봇이 주변 환경에 대한 지도를 작성하기 위해 </a:t>
            </a:r>
            <a:r>
              <a:rPr lang="en-US" altLang="ko-KR" sz="3200" dirty="0">
                <a:latin typeface="+mn-ea"/>
                <a:ea typeface="+mn-ea"/>
              </a:rPr>
              <a:t>2D LiDAR</a:t>
            </a:r>
            <a:r>
              <a:rPr lang="ko-KR" altLang="en-US" sz="3200" dirty="0">
                <a:latin typeface="+mn-ea"/>
                <a:ea typeface="+mn-ea"/>
              </a:rPr>
              <a:t>를 사용하였으며</a:t>
            </a:r>
            <a:r>
              <a:rPr lang="en-US" altLang="ko-KR" sz="3200" dirty="0">
                <a:latin typeface="+mn-ea"/>
                <a:ea typeface="+mn-ea"/>
              </a:rPr>
              <a:t>, Cartographer</a:t>
            </a:r>
            <a:r>
              <a:rPr lang="ko-KR" altLang="en-US" sz="3200" dirty="0">
                <a:latin typeface="+mn-ea"/>
                <a:ea typeface="+mn-ea"/>
              </a:rPr>
              <a:t>라는  </a:t>
            </a:r>
            <a:r>
              <a:rPr lang="en-US" altLang="ko-KR" sz="3200" dirty="0">
                <a:latin typeface="+mn-ea"/>
                <a:ea typeface="+mn-ea"/>
              </a:rPr>
              <a:t>SLAM </a:t>
            </a:r>
            <a:r>
              <a:rPr lang="ko-KR" altLang="en-US" sz="3200" dirty="0">
                <a:latin typeface="+mn-ea"/>
                <a:ea typeface="+mn-ea"/>
              </a:rPr>
              <a:t>알고리즘을 사용하였다</a:t>
            </a:r>
            <a:r>
              <a:rPr lang="en-US" altLang="ko-KR" sz="3200" dirty="0">
                <a:latin typeface="+mn-ea"/>
                <a:ea typeface="+mn-ea"/>
              </a:rPr>
              <a:t>. </a:t>
            </a:r>
            <a:r>
              <a:rPr lang="ko-KR" altLang="en-US" sz="3200" dirty="0">
                <a:latin typeface="+mn-ea"/>
                <a:ea typeface="+mn-ea"/>
              </a:rPr>
              <a:t>위치 추정을 위해서는 </a:t>
            </a:r>
            <a:r>
              <a:rPr lang="en-US" altLang="ko-KR" sz="3200" dirty="0">
                <a:latin typeface="+mn-ea"/>
                <a:ea typeface="+mn-ea"/>
              </a:rPr>
              <a:t>AMCL</a:t>
            </a:r>
            <a:r>
              <a:rPr lang="ko-KR" altLang="en-US" sz="3200" dirty="0">
                <a:latin typeface="+mn-ea"/>
                <a:ea typeface="+mn-ea"/>
              </a:rPr>
              <a:t> </a:t>
            </a:r>
            <a:r>
              <a:rPr lang="en-US" altLang="ko-KR" sz="3200" dirty="0">
                <a:latin typeface="+mn-ea"/>
                <a:ea typeface="+mn-ea"/>
              </a:rPr>
              <a:t>(Adaptive</a:t>
            </a:r>
            <a:r>
              <a:rPr lang="ko-KR" altLang="en-US" sz="3200" dirty="0">
                <a:latin typeface="+mn-ea"/>
                <a:ea typeface="+mn-ea"/>
              </a:rPr>
              <a:t> </a:t>
            </a:r>
            <a:r>
              <a:rPr lang="en-US" altLang="ko-KR" sz="3200" dirty="0">
                <a:latin typeface="+mn-ea"/>
                <a:ea typeface="+mn-ea"/>
              </a:rPr>
              <a:t>Monte</a:t>
            </a:r>
            <a:r>
              <a:rPr lang="ko-KR" altLang="en-US" sz="3200" dirty="0">
                <a:latin typeface="+mn-ea"/>
                <a:ea typeface="+mn-ea"/>
              </a:rPr>
              <a:t> </a:t>
            </a:r>
            <a:r>
              <a:rPr lang="en-US" altLang="ko-KR" sz="3200" dirty="0">
                <a:latin typeface="+mn-ea"/>
                <a:ea typeface="+mn-ea"/>
              </a:rPr>
              <a:t>Carlo</a:t>
            </a:r>
            <a:r>
              <a:rPr lang="ko-KR" altLang="en-US" sz="3200" dirty="0">
                <a:latin typeface="+mn-ea"/>
                <a:ea typeface="+mn-ea"/>
              </a:rPr>
              <a:t> </a:t>
            </a:r>
            <a:r>
              <a:rPr lang="en-US" altLang="ko-KR" sz="3200" dirty="0">
                <a:latin typeface="+mn-ea"/>
                <a:ea typeface="+mn-ea"/>
              </a:rPr>
              <a:t>Localization) </a:t>
            </a:r>
            <a:r>
              <a:rPr lang="ko-KR" altLang="en-US" sz="3200" dirty="0">
                <a:latin typeface="+mn-ea"/>
                <a:ea typeface="+mn-ea"/>
              </a:rPr>
              <a:t>방식을 채택했다</a:t>
            </a:r>
            <a:r>
              <a:rPr lang="en-US" altLang="ko-KR" sz="3200" dirty="0">
                <a:latin typeface="+mn-ea"/>
                <a:ea typeface="+mn-ea"/>
              </a:rPr>
              <a:t>.</a:t>
            </a:r>
          </a:p>
          <a:p>
            <a:pPr marL="371475" lvl="1" indent="0" eaLnBrk="1" latinLnBrk="1" hangingPunct="1">
              <a:lnSpc>
                <a:spcPct val="140000"/>
              </a:lnSpc>
              <a:defRPr/>
            </a:pPr>
            <a:endParaRPr lang="en-US" altLang="ko-KR" sz="1800" dirty="0">
              <a:latin typeface="+mn-ea"/>
              <a:ea typeface="+mn-ea"/>
            </a:endParaRPr>
          </a:p>
          <a:p>
            <a:pPr marL="800100" lvl="1" indent="-428625" eaLnBrk="1" latinLnBrk="1" hangingPunct="1">
              <a:lnSpc>
                <a:spcPct val="140000"/>
              </a:lnSpc>
              <a:buFont typeface="Wingdings" pitchFamily="2" charset="2"/>
              <a:buChar char="§"/>
              <a:defRPr/>
            </a:pPr>
            <a:r>
              <a:rPr lang="en-US" altLang="ko-KR" sz="3200" dirty="0">
                <a:latin typeface="+mn-ea"/>
                <a:ea typeface="+mn-ea"/>
              </a:rPr>
              <a:t>Dijkstra</a:t>
            </a:r>
            <a:r>
              <a:rPr lang="ko-KR" altLang="en-US" sz="3200" dirty="0">
                <a:latin typeface="+mn-ea"/>
                <a:ea typeface="+mn-ea"/>
              </a:rPr>
              <a:t> 알고리즘을 이용하여 </a:t>
            </a:r>
            <a:r>
              <a:rPr lang="en-US" altLang="ko-KR" sz="3200" dirty="0">
                <a:latin typeface="+mn-ea"/>
                <a:ea typeface="+mn-ea"/>
              </a:rPr>
              <a:t>global path</a:t>
            </a:r>
            <a:r>
              <a:rPr lang="ko-KR" altLang="en-US" sz="3200" dirty="0">
                <a:latin typeface="+mn-ea"/>
                <a:ea typeface="+mn-ea"/>
              </a:rPr>
              <a:t>를 생성하고 </a:t>
            </a:r>
            <a:r>
              <a:rPr lang="en-US" altLang="ko-KR" sz="3200" dirty="0">
                <a:latin typeface="+mn-ea"/>
                <a:ea typeface="+mn-ea"/>
              </a:rPr>
              <a:t>DWA(Dynamic Window Approach) </a:t>
            </a:r>
            <a:r>
              <a:rPr lang="ko-KR" altLang="en-US" sz="3200" dirty="0">
                <a:latin typeface="+mn-ea"/>
                <a:ea typeface="+mn-ea"/>
              </a:rPr>
              <a:t>알고리즘을 이용하여 </a:t>
            </a:r>
            <a:r>
              <a:rPr lang="en-US" altLang="ko-KR" sz="3200" dirty="0">
                <a:latin typeface="+mn-ea"/>
                <a:ea typeface="+mn-ea"/>
              </a:rPr>
              <a:t>local path</a:t>
            </a:r>
            <a:r>
              <a:rPr lang="ko-KR" altLang="en-US" sz="3200" dirty="0">
                <a:latin typeface="+mn-ea"/>
                <a:ea typeface="+mn-ea"/>
              </a:rPr>
              <a:t>를 생성하였다</a:t>
            </a:r>
            <a:r>
              <a:rPr lang="en-US" altLang="ko-KR" sz="3200" dirty="0">
                <a:latin typeface="+mn-ea"/>
                <a:ea typeface="+mn-ea"/>
              </a:rPr>
              <a:t>.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346FD5D-D2A7-DAC3-7E05-8554F32C403C}"/>
              </a:ext>
            </a:extLst>
          </p:cNvPr>
          <p:cNvGrpSpPr/>
          <p:nvPr/>
        </p:nvGrpSpPr>
        <p:grpSpPr>
          <a:xfrm>
            <a:off x="1750621" y="32266309"/>
            <a:ext cx="7253551" cy="3276651"/>
            <a:chOff x="1750621" y="32266309"/>
            <a:chExt cx="7253551" cy="3276651"/>
          </a:xfrm>
        </p:grpSpPr>
        <p:pic>
          <p:nvPicPr>
            <p:cNvPr id="313" name="_x50926232">
              <a:extLst>
                <a:ext uri="{FF2B5EF4-FFF2-40B4-BE49-F238E27FC236}">
                  <a16:creationId xmlns:a16="http://schemas.microsoft.com/office/drawing/2014/main" id="{59474434-7C6B-A1A5-D9E5-25BA736CAD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621" y="32266309"/>
              <a:ext cx="2458796" cy="32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_x50927112">
              <a:extLst>
                <a:ext uri="{FF2B5EF4-FFF2-40B4-BE49-F238E27FC236}">
                  <a16:creationId xmlns:a16="http://schemas.microsoft.com/office/drawing/2014/main" id="{F4142409-C732-AEA8-6867-9C689B570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881" y="32880327"/>
              <a:ext cx="4666291" cy="2623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574ED40-5301-8EB0-1D3F-52586FAEAC8D}"/>
              </a:ext>
            </a:extLst>
          </p:cNvPr>
          <p:cNvGrpSpPr/>
          <p:nvPr/>
        </p:nvGrpSpPr>
        <p:grpSpPr>
          <a:xfrm>
            <a:off x="10163583" y="25220296"/>
            <a:ext cx="6124561" cy="5331480"/>
            <a:chOff x="11693349" y="25616446"/>
            <a:chExt cx="6124561" cy="5331480"/>
          </a:xfrm>
        </p:grpSpPr>
        <p:pic>
          <p:nvPicPr>
            <p:cNvPr id="314" name="_x50925992">
              <a:extLst>
                <a:ext uri="{FF2B5EF4-FFF2-40B4-BE49-F238E27FC236}">
                  <a16:creationId xmlns:a16="http://schemas.microsoft.com/office/drawing/2014/main" id="{9A7EBEC1-AECA-E7E1-C0BE-95442DEAA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3349" y="27671275"/>
              <a:ext cx="2458141" cy="3276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_x50925672">
              <a:extLst>
                <a:ext uri="{FF2B5EF4-FFF2-40B4-BE49-F238E27FC236}">
                  <a16:creationId xmlns:a16="http://schemas.microsoft.com/office/drawing/2014/main" id="{1EC0BE87-3FC5-D313-B437-5C0587D71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6162" y="25616446"/>
              <a:ext cx="3531748" cy="1987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_x50925272">
              <a:extLst>
                <a:ext uri="{FF2B5EF4-FFF2-40B4-BE49-F238E27FC236}">
                  <a16:creationId xmlns:a16="http://schemas.microsoft.com/office/drawing/2014/main" id="{8C955A04-ECF8-5A76-EA6E-88D3DBAD0A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81491" y="27875661"/>
              <a:ext cx="3536419" cy="3072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3" name="TextBox 322">
            <a:extLst>
              <a:ext uri="{FF2B5EF4-FFF2-40B4-BE49-F238E27FC236}">
                <a16:creationId xmlns:a16="http://schemas.microsoft.com/office/drawing/2014/main" id="{E9E572EF-C79F-E416-3F41-32E03FAF5EFB}"/>
              </a:ext>
            </a:extLst>
          </p:cNvPr>
          <p:cNvSpPr txBox="1"/>
          <p:nvPr/>
        </p:nvSpPr>
        <p:spPr>
          <a:xfrm>
            <a:off x="739913" y="24836435"/>
            <a:ext cx="9291526" cy="2397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속도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전류 제어를 동시에 수행하여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각 모터가 로봇 </a:t>
            </a:r>
            <a:r>
              <a:rPr lang="en-US" altLang="ko-KR" sz="3200" dirty="0">
                <a:latin typeface="+mn-ea"/>
                <a:ea typeface="+mn-ea"/>
              </a:rPr>
              <a:t>body</a:t>
            </a:r>
            <a:r>
              <a:rPr lang="ko-KR" altLang="en-US" sz="3200" dirty="0">
                <a:latin typeface="+mn-ea"/>
                <a:ea typeface="+mn-ea"/>
              </a:rPr>
              <a:t>의 목표 </a:t>
            </a:r>
            <a:r>
              <a:rPr lang="ko-KR" altLang="en-US" sz="3200" dirty="0" err="1">
                <a:latin typeface="+mn-ea"/>
                <a:ea typeface="+mn-ea"/>
              </a:rPr>
              <a:t>선속도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각속도를 추종할 수 있도록 하고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모듈에 따른 하중 변화에도 강인한 움직임을 보일 수 있도록 함</a:t>
            </a:r>
            <a:endParaRPr lang="en-US" altLang="ko-KR" sz="3200" dirty="0">
              <a:latin typeface="+mn-ea"/>
              <a:ea typeface="+mn-ea"/>
            </a:endParaRPr>
          </a:p>
        </p:txBody>
      </p:sp>
      <p:pic>
        <p:nvPicPr>
          <p:cNvPr id="1040" name="_x50925192">
            <a:extLst>
              <a:ext uri="{FF2B5EF4-FFF2-40B4-BE49-F238E27FC236}">
                <a16:creationId xmlns:a16="http://schemas.microsoft.com/office/drawing/2014/main" id="{F79A3E9C-5E9F-94D7-5300-DB14CDF4C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425" y="27275125"/>
            <a:ext cx="5752966" cy="238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5" name="TextBox 324">
            <a:extLst>
              <a:ext uri="{FF2B5EF4-FFF2-40B4-BE49-F238E27FC236}">
                <a16:creationId xmlns:a16="http://schemas.microsoft.com/office/drawing/2014/main" id="{8172F1C8-1815-94AC-B613-208EC3884904}"/>
              </a:ext>
            </a:extLst>
          </p:cNvPr>
          <p:cNvSpPr txBox="1"/>
          <p:nvPr/>
        </p:nvSpPr>
        <p:spPr>
          <a:xfrm>
            <a:off x="720725" y="30210019"/>
            <a:ext cx="9291526" cy="1806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각 모듈이 장착되었음을 </a:t>
            </a:r>
            <a:r>
              <a:rPr lang="en-US" altLang="ko-KR" sz="3200" dirty="0">
                <a:latin typeface="+mn-ea"/>
                <a:ea typeface="+mn-ea"/>
              </a:rPr>
              <a:t>magnetic connector, limit switch</a:t>
            </a:r>
            <a:r>
              <a:rPr lang="ko-KR" altLang="en-US" sz="3200" dirty="0">
                <a:latin typeface="+mn-ea"/>
                <a:ea typeface="+mn-ea"/>
              </a:rPr>
              <a:t>를 사용하여 인식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구분하고 해당 모듈에 따른 동작 알고리즘 수행</a:t>
            </a:r>
            <a:endParaRPr lang="en-US" altLang="ko-KR" sz="3200" dirty="0">
              <a:latin typeface="+mn-ea"/>
              <a:ea typeface="+mn-ea"/>
            </a:endParaRP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6A522017-A52C-B127-247C-4ED8701781D3}"/>
              </a:ext>
            </a:extLst>
          </p:cNvPr>
          <p:cNvSpPr txBox="1"/>
          <p:nvPr/>
        </p:nvSpPr>
        <p:spPr>
          <a:xfrm>
            <a:off x="2829563" y="35713234"/>
            <a:ext cx="507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lt"/>
              </a:rPr>
              <a:t>&lt;GUI</a:t>
            </a:r>
            <a:r>
              <a:rPr lang="ko-KR" altLang="en-US" sz="2000" dirty="0">
                <a:latin typeface="+mn-lt"/>
              </a:rPr>
              <a:t>를 통한 목적지 입력 및 배달 수행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4BDB2D1A-D5C7-5101-CCB5-27D94EEAAE43}"/>
              </a:ext>
            </a:extLst>
          </p:cNvPr>
          <p:cNvSpPr txBox="1"/>
          <p:nvPr/>
        </p:nvSpPr>
        <p:spPr>
          <a:xfrm>
            <a:off x="10797844" y="30716860"/>
            <a:ext cx="507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문고리 인식 후 </a:t>
            </a:r>
            <a:r>
              <a:rPr lang="en-US" altLang="ko-KR" sz="2000" dirty="0">
                <a:latin typeface="+mn-lt"/>
              </a:rPr>
              <a:t>fine control, </a:t>
            </a:r>
            <a:r>
              <a:rPr lang="ko-KR" altLang="en-US" sz="2000" dirty="0">
                <a:latin typeface="+mn-lt"/>
              </a:rPr>
              <a:t>방역 수행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3FB6B5D-42F1-D11B-D8C1-00C878770BE3}"/>
              </a:ext>
            </a:extLst>
          </p:cNvPr>
          <p:cNvGrpSpPr/>
          <p:nvPr/>
        </p:nvGrpSpPr>
        <p:grpSpPr>
          <a:xfrm>
            <a:off x="10031439" y="32267178"/>
            <a:ext cx="7391224" cy="3274911"/>
            <a:chOff x="10430871" y="30797693"/>
            <a:chExt cx="7391224" cy="3274911"/>
          </a:xfrm>
        </p:grpSpPr>
        <p:pic>
          <p:nvPicPr>
            <p:cNvPr id="315" name="_x50927032">
              <a:extLst>
                <a:ext uri="{FF2B5EF4-FFF2-40B4-BE49-F238E27FC236}">
                  <a16:creationId xmlns:a16="http://schemas.microsoft.com/office/drawing/2014/main" id="{3987ABA6-34FB-5EC4-41F1-E7662C0F1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0871" y="30797693"/>
              <a:ext cx="2458141" cy="3274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_x50925432">
              <a:extLst>
                <a:ext uri="{FF2B5EF4-FFF2-40B4-BE49-F238E27FC236}">
                  <a16:creationId xmlns:a16="http://schemas.microsoft.com/office/drawing/2014/main" id="{8838BB0F-0737-ABB8-DDAD-A45F495AE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17" t="16800"/>
            <a:stretch>
              <a:fillRect/>
            </a:stretch>
          </p:blipFill>
          <p:spPr bwMode="auto">
            <a:xfrm>
              <a:off x="13002430" y="31670511"/>
              <a:ext cx="4819665" cy="2402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8" name="TextBox 327">
            <a:extLst>
              <a:ext uri="{FF2B5EF4-FFF2-40B4-BE49-F238E27FC236}">
                <a16:creationId xmlns:a16="http://schemas.microsoft.com/office/drawing/2014/main" id="{0A596E7D-A1C2-DC5D-D97A-BE1D56560C38}"/>
              </a:ext>
            </a:extLst>
          </p:cNvPr>
          <p:cNvSpPr txBox="1"/>
          <p:nvPr/>
        </p:nvSpPr>
        <p:spPr>
          <a:xfrm>
            <a:off x="10779858" y="35714210"/>
            <a:ext cx="507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벽과 일정 거리 유지하며 청소 수행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6A42FA16-3549-329B-88FB-7E4E812E374F}"/>
              </a:ext>
            </a:extLst>
          </p:cNvPr>
          <p:cNvSpPr txBox="1"/>
          <p:nvPr/>
        </p:nvSpPr>
        <p:spPr>
          <a:xfrm>
            <a:off x="17452940" y="24727129"/>
            <a:ext cx="9986441" cy="4761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en-US" altLang="ko-KR" sz="3200" dirty="0">
                <a:latin typeface="+mn-ea"/>
                <a:ea typeface="+mn-ea"/>
              </a:rPr>
              <a:t>Magnetic connector</a:t>
            </a:r>
            <a:r>
              <a:rPr lang="ko-KR" altLang="en-US" sz="3200" dirty="0">
                <a:latin typeface="+mn-ea"/>
                <a:ea typeface="+mn-ea"/>
              </a:rPr>
              <a:t>를 이용하여 로봇 플랫폼에서 각각의 모듈로 전력 공급 및 데이터 통신 수행</a:t>
            </a:r>
            <a:endParaRPr lang="en-US" altLang="ko-KR" sz="3200" dirty="0">
              <a:latin typeface="+mn-ea"/>
              <a:ea typeface="+mn-ea"/>
            </a:endParaRPr>
          </a:p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방역 모듈의 경우 객체 인식 결과와 </a:t>
            </a:r>
            <a:r>
              <a:rPr lang="en-US" altLang="ko-KR" sz="3200" dirty="0">
                <a:latin typeface="+mn-ea"/>
                <a:ea typeface="+mn-ea"/>
              </a:rPr>
              <a:t>LiDAR </a:t>
            </a:r>
            <a:r>
              <a:rPr lang="ko-KR" altLang="en-US" sz="3200" dirty="0">
                <a:latin typeface="+mn-ea"/>
                <a:ea typeface="+mn-ea"/>
              </a:rPr>
              <a:t>값을 사용하여 </a:t>
            </a:r>
            <a:r>
              <a:rPr lang="en-US" altLang="ko-KR" sz="3200" dirty="0">
                <a:latin typeface="+mn-ea"/>
                <a:ea typeface="+mn-ea"/>
              </a:rPr>
              <a:t>target position</a:t>
            </a:r>
            <a:r>
              <a:rPr lang="ko-KR" altLang="en-US" sz="3200" dirty="0">
                <a:latin typeface="+mn-ea"/>
                <a:ea typeface="+mn-ea"/>
              </a:rPr>
              <a:t>으로의 위치 제어 수행</a:t>
            </a:r>
            <a:endParaRPr lang="en-US" altLang="ko-KR" sz="3200" dirty="0">
              <a:latin typeface="+mn-ea"/>
              <a:ea typeface="+mn-ea"/>
            </a:endParaRPr>
          </a:p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청소 모듈의 경우 </a:t>
            </a:r>
            <a:r>
              <a:rPr lang="en-US" altLang="ko-KR" sz="3200" dirty="0">
                <a:latin typeface="+mn-ea"/>
                <a:ea typeface="+mn-ea"/>
              </a:rPr>
              <a:t>LiDAR </a:t>
            </a:r>
            <a:r>
              <a:rPr lang="ko-KR" altLang="en-US" sz="3200" dirty="0">
                <a:latin typeface="+mn-ea"/>
                <a:ea typeface="+mn-ea"/>
              </a:rPr>
              <a:t>값을 사용하여 벽을 탐색</a:t>
            </a:r>
            <a:r>
              <a:rPr lang="en-US" altLang="ko-KR" sz="3200" dirty="0">
                <a:latin typeface="+mn-ea"/>
                <a:ea typeface="+mn-ea"/>
              </a:rPr>
              <a:t>, </a:t>
            </a:r>
            <a:r>
              <a:rPr lang="ko-KR" altLang="en-US" sz="3200" dirty="0">
                <a:latin typeface="+mn-ea"/>
                <a:ea typeface="+mn-ea"/>
              </a:rPr>
              <a:t>벽과의 위치 계산 후 위치 제어 수행</a:t>
            </a:r>
            <a:endParaRPr lang="en-US" altLang="ko-KR" sz="3200" dirty="0">
              <a:latin typeface="+mn-ea"/>
              <a:ea typeface="+mn-ea"/>
            </a:endParaRPr>
          </a:p>
          <a:p>
            <a:pPr marL="800100" lvl="1" indent="-428625" eaLnBrk="1" latinLnBrk="1" hangingPunct="1">
              <a:lnSpc>
                <a:spcPct val="120000"/>
              </a:lnSpc>
              <a:buFont typeface="Wingdings" pitchFamily="2" charset="2"/>
              <a:buChar char="§"/>
              <a:defRPr/>
            </a:pPr>
            <a:r>
              <a:rPr lang="ko-KR" altLang="en-US" sz="3200" dirty="0">
                <a:latin typeface="+mn-ea"/>
                <a:ea typeface="+mn-ea"/>
              </a:rPr>
              <a:t>각 모듈의 위치 제어 값을 임베디드 보드에 송신하여 각 모터의 모터 제어 수행</a:t>
            </a:r>
            <a:endParaRPr lang="en-US" altLang="ko-KR" sz="3200" dirty="0">
              <a:latin typeface="+mn-ea"/>
              <a:ea typeface="+mn-ea"/>
            </a:endParaRP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511F65E2-3475-E94B-01B2-7F72C07A0849}"/>
              </a:ext>
            </a:extLst>
          </p:cNvPr>
          <p:cNvSpPr txBox="1"/>
          <p:nvPr/>
        </p:nvSpPr>
        <p:spPr>
          <a:xfrm>
            <a:off x="2829563" y="29653795"/>
            <a:ext cx="507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+mn-lt"/>
              </a:rPr>
              <a:t>&lt;</a:t>
            </a:r>
            <a:r>
              <a:rPr lang="ko-KR" altLang="en-US" sz="2000" dirty="0">
                <a:latin typeface="+mn-lt"/>
              </a:rPr>
              <a:t>제어 값 추종 그래프</a:t>
            </a:r>
            <a:r>
              <a:rPr lang="en-US" altLang="ko-KR" sz="2000" dirty="0">
                <a:latin typeface="+mn-lt"/>
              </a:rPr>
              <a:t>&gt;</a:t>
            </a:r>
            <a:endParaRPr lang="ko-KR" altLang="en-US" sz="2000" dirty="0">
              <a:latin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7329</TotalTime>
  <Words>509</Words>
  <Application>Microsoft Office PowerPoint</Application>
  <PresentationFormat>사용자 지정</PresentationFormat>
  <Paragraphs>74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1" baseType="lpstr">
      <vt:lpstr>G마켓 산스 Medium</vt:lpstr>
      <vt:lpstr>HY견고딕</vt:lpstr>
      <vt:lpstr>굴림</vt:lpstr>
      <vt:lpstr>맑은 고딕</vt:lpstr>
      <vt:lpstr>한양신명조</vt:lpstr>
      <vt:lpstr>Arial</vt:lpstr>
      <vt:lpstr>Cambria Math</vt:lpstr>
      <vt:lpstr>Comic Sans MS</vt:lpstr>
      <vt:lpstr>Wingdings</vt:lpstr>
      <vt:lpstr>Office 테마</vt:lpstr>
      <vt:lpstr>PowerPoint 프레젠테이션</vt:lpstr>
    </vt:vector>
  </TitlesOfParts>
  <Company>SNU RISL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meeckee</dc:creator>
  <cp:lastModifiedBy>M SJ</cp:lastModifiedBy>
  <cp:revision>243</cp:revision>
  <dcterms:created xsi:type="dcterms:W3CDTF">2009-05-19T08:56:04Z</dcterms:created>
  <dcterms:modified xsi:type="dcterms:W3CDTF">2022-06-22T04:56:21Z</dcterms:modified>
</cp:coreProperties>
</file>